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1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57" r:id="rId2"/>
  </p:sldIdLst>
  <p:sldSz cx="9720263" cy="17640300"/>
  <p:notesSz cx="6797675" cy="9926638"/>
  <p:defaultTextStyle>
    <a:defPPr>
      <a:defRPr lang="en-US"/>
    </a:defPPr>
    <a:lvl1pPr marL="0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1pPr>
    <a:lvl2pPr marL="547237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2pPr>
    <a:lvl3pPr marL="1094475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3pPr>
    <a:lvl4pPr marL="164171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4pPr>
    <a:lvl5pPr marL="2188951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5pPr>
    <a:lvl6pPr marL="2736188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6pPr>
    <a:lvl7pPr marL="3283426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7pPr>
    <a:lvl8pPr marL="383066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8pPr>
    <a:lvl9pPr marL="4377902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99"/>
    <a:srgbClr val="FF00FF"/>
    <a:srgbClr val="FF9900"/>
    <a:srgbClr val="FAB500"/>
    <a:srgbClr val="222C7B"/>
    <a:srgbClr val="87022F"/>
    <a:srgbClr val="FFFFFF"/>
    <a:srgbClr val="F8B308"/>
    <a:srgbClr val="2C2781"/>
    <a:srgbClr val="FE5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F5246A-8FDB-41D4-A007-F66FCB4B2AAA}" v="7" dt="2023-07-09T14:58:04.2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088" autoAdjust="0"/>
    <p:restoredTop sz="95833" autoAdjust="0"/>
  </p:normalViewPr>
  <p:slideViewPr>
    <p:cSldViewPr snapToGrid="0">
      <p:cViewPr varScale="1">
        <p:scale>
          <a:sx n="43" d="100"/>
          <a:sy n="43" d="100"/>
        </p:scale>
        <p:origin x="40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4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6888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r">
              <a:defRPr sz="1200"/>
            </a:lvl1pPr>
          </a:lstStyle>
          <a:p>
            <a:fld id="{627EA94C-77A3-2040-8584-2856F8330D11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6" rIns="91430" bIns="4571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430" tIns="45716" rIns="91430" bIns="4571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9751"/>
            <a:ext cx="2946400" cy="496888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1"/>
            <a:ext cx="2946400" cy="496888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r">
              <a:defRPr sz="1200"/>
            </a:lvl1pPr>
          </a:lstStyle>
          <a:p>
            <a:fld id="{AE0A575A-FE42-F34E-BE8D-35435E3FE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8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1pPr>
    <a:lvl2pPr marL="465338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2pPr>
    <a:lvl3pPr marL="930676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3pPr>
    <a:lvl4pPr marL="1396014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4pPr>
    <a:lvl5pPr marL="1861353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76500" y="1241425"/>
            <a:ext cx="184467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A575A-FE42-F34E-BE8D-35435E3FEA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806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  <a:prstGeom prst="rect">
            <a:avLst/>
          </a:prstGeo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/>
          <a:lstStyle/>
          <a:p>
            <a:fld id="{378CC7FA-4DC8-4AC2-8BC3-7D8537098B71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/>
          <a:lstStyle/>
          <a:p>
            <a:fld id="{378CC7FA-4DC8-4AC2-8BC3-7D8537098B71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88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/>
          <a:lstStyle/>
          <a:p>
            <a:fld id="{378CC7FA-4DC8-4AC2-8BC3-7D8537098B71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7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/>
          <a:lstStyle/>
          <a:p>
            <a:fld id="{378CC7FA-4DC8-4AC2-8BC3-7D8537098B71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52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  <a:prstGeom prst="rect">
            <a:avLst/>
          </a:prstGeo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/>
          <a:lstStyle/>
          <a:p>
            <a:fld id="{378CC7FA-4DC8-4AC2-8BC3-7D8537098B71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70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/>
          <a:lstStyle/>
          <a:p>
            <a:fld id="{378CC7FA-4DC8-4AC2-8BC3-7D8537098B71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58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/>
          <a:lstStyle/>
          <a:p>
            <a:fld id="{378CC7FA-4DC8-4AC2-8BC3-7D8537098B71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03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/>
          <a:lstStyle/>
          <a:p>
            <a:fld id="{378CC7FA-4DC8-4AC2-8BC3-7D8537098B71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76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/>
          <a:lstStyle/>
          <a:p>
            <a:fld id="{378CC7FA-4DC8-4AC2-8BC3-7D8537098B71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011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  <a:prstGeom prst="rect">
            <a:avLst/>
          </a:prstGeo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  <a:prstGeom prst="rect">
            <a:avLst/>
          </a:prstGeo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/>
          <a:lstStyle/>
          <a:p>
            <a:fld id="{378CC7FA-4DC8-4AC2-8BC3-7D8537098B71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29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  <a:prstGeom prst="rect">
            <a:avLst/>
          </a:prstGeo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/>
          <a:lstStyle/>
          <a:p>
            <a:fld id="{378CC7FA-4DC8-4AC2-8BC3-7D8537098B71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05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9A9D8C1F-B9A0-4D9D-B0CD-69C879DDDA16}"/>
              </a:ext>
            </a:extLst>
          </p:cNvPr>
          <p:cNvGrpSpPr/>
          <p:nvPr userDrawn="1"/>
        </p:nvGrpSpPr>
        <p:grpSpPr>
          <a:xfrm>
            <a:off x="-1" y="49110"/>
            <a:ext cx="9720263" cy="119542"/>
            <a:chOff x="-1116632" y="6632308"/>
            <a:chExt cx="11765280" cy="102828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76233128-7DD2-4533-98CA-6821298072BB}"/>
                </a:ext>
              </a:extLst>
            </p:cNvPr>
            <p:cNvCxnSpPr/>
            <p:nvPr userDrawn="1"/>
          </p:nvCxnSpPr>
          <p:spPr>
            <a:xfrm>
              <a:off x="-1116632" y="6683006"/>
              <a:ext cx="11765280" cy="0"/>
            </a:xfrm>
            <a:prstGeom prst="line">
              <a:avLst/>
            </a:prstGeom>
            <a:ln w="38100">
              <a:solidFill>
                <a:srgbClr val="FAB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6A25BC3-2562-4054-8F7C-8E3659CD2E44}"/>
                </a:ext>
              </a:extLst>
            </p:cNvPr>
            <p:cNvCxnSpPr/>
            <p:nvPr userDrawn="1"/>
          </p:nvCxnSpPr>
          <p:spPr>
            <a:xfrm>
              <a:off x="-1116632" y="6735136"/>
              <a:ext cx="11765280" cy="0"/>
            </a:xfrm>
            <a:prstGeom prst="line">
              <a:avLst/>
            </a:prstGeom>
            <a:ln w="38100">
              <a:solidFill>
                <a:srgbClr val="87022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E615DA7-272A-4D57-AF8A-3F9327734FC0}"/>
                </a:ext>
              </a:extLst>
            </p:cNvPr>
            <p:cNvCxnSpPr/>
            <p:nvPr userDrawn="1"/>
          </p:nvCxnSpPr>
          <p:spPr>
            <a:xfrm>
              <a:off x="-1116632" y="6632308"/>
              <a:ext cx="11765280" cy="0"/>
            </a:xfrm>
            <a:prstGeom prst="line">
              <a:avLst/>
            </a:prstGeom>
            <a:ln w="38100">
              <a:solidFill>
                <a:srgbClr val="2C278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20BBAB1-EBFD-42B4-86D5-AAAA1F3859B3}"/>
              </a:ext>
            </a:extLst>
          </p:cNvPr>
          <p:cNvGrpSpPr/>
          <p:nvPr userDrawn="1"/>
        </p:nvGrpSpPr>
        <p:grpSpPr>
          <a:xfrm rot="16200000" flipH="1">
            <a:off x="-8470057" y="8734980"/>
            <a:ext cx="17209245" cy="180178"/>
            <a:chOff x="-1116632" y="6648148"/>
            <a:chExt cx="11765280" cy="75381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C899576-4044-4379-94D3-DC7F732AEC56}"/>
                </a:ext>
              </a:extLst>
            </p:cNvPr>
            <p:cNvCxnSpPr/>
            <p:nvPr userDrawn="1"/>
          </p:nvCxnSpPr>
          <p:spPr>
            <a:xfrm>
              <a:off x="-1116632" y="6683006"/>
              <a:ext cx="11765280" cy="0"/>
            </a:xfrm>
            <a:prstGeom prst="line">
              <a:avLst/>
            </a:prstGeom>
            <a:ln w="38100">
              <a:solidFill>
                <a:srgbClr val="FAB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68455E16-E650-44EC-B4E4-745B394DF16C}"/>
                </a:ext>
              </a:extLst>
            </p:cNvPr>
            <p:cNvCxnSpPr/>
            <p:nvPr userDrawn="1"/>
          </p:nvCxnSpPr>
          <p:spPr>
            <a:xfrm>
              <a:off x="-1116632" y="6723529"/>
              <a:ext cx="11765280" cy="0"/>
            </a:xfrm>
            <a:prstGeom prst="line">
              <a:avLst/>
            </a:prstGeom>
            <a:ln w="38100">
              <a:solidFill>
                <a:srgbClr val="87022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14BFFDF3-B6EE-4708-9605-7D0C35CEC6E3}"/>
                </a:ext>
              </a:extLst>
            </p:cNvPr>
            <p:cNvCxnSpPr/>
            <p:nvPr userDrawn="1"/>
          </p:nvCxnSpPr>
          <p:spPr>
            <a:xfrm>
              <a:off x="-1116632" y="6648148"/>
              <a:ext cx="11765280" cy="0"/>
            </a:xfrm>
            <a:prstGeom prst="line">
              <a:avLst/>
            </a:prstGeom>
            <a:ln w="38100">
              <a:solidFill>
                <a:srgbClr val="2C278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05F3F0-5C3C-4820-89F7-0103A13FA3C3}"/>
              </a:ext>
            </a:extLst>
          </p:cNvPr>
          <p:cNvGrpSpPr/>
          <p:nvPr userDrawn="1"/>
        </p:nvGrpSpPr>
        <p:grpSpPr>
          <a:xfrm flipV="1">
            <a:off x="-4254" y="17472480"/>
            <a:ext cx="9720263" cy="119542"/>
            <a:chOff x="-1116632" y="6632308"/>
            <a:chExt cx="11765280" cy="102828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6DA1074-6752-445C-AA01-7389ACC82108}"/>
                </a:ext>
              </a:extLst>
            </p:cNvPr>
            <p:cNvCxnSpPr/>
            <p:nvPr userDrawn="1"/>
          </p:nvCxnSpPr>
          <p:spPr>
            <a:xfrm>
              <a:off x="-1116632" y="6683006"/>
              <a:ext cx="11765280" cy="0"/>
            </a:xfrm>
            <a:prstGeom prst="line">
              <a:avLst/>
            </a:prstGeom>
            <a:ln w="38100">
              <a:solidFill>
                <a:srgbClr val="FAB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F934506-2D35-4092-96AE-9E56F5D78376}"/>
                </a:ext>
              </a:extLst>
            </p:cNvPr>
            <p:cNvCxnSpPr/>
            <p:nvPr userDrawn="1"/>
          </p:nvCxnSpPr>
          <p:spPr>
            <a:xfrm>
              <a:off x="-1116632" y="6735136"/>
              <a:ext cx="11765280" cy="0"/>
            </a:xfrm>
            <a:prstGeom prst="line">
              <a:avLst/>
            </a:prstGeom>
            <a:ln w="38100">
              <a:solidFill>
                <a:srgbClr val="87022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E505B0F-32E2-449C-8D02-68A802F85DA6}"/>
                </a:ext>
              </a:extLst>
            </p:cNvPr>
            <p:cNvCxnSpPr/>
            <p:nvPr userDrawn="1"/>
          </p:nvCxnSpPr>
          <p:spPr>
            <a:xfrm>
              <a:off x="-1116632" y="6632308"/>
              <a:ext cx="11765280" cy="0"/>
            </a:xfrm>
            <a:prstGeom prst="line">
              <a:avLst/>
            </a:prstGeom>
            <a:ln w="38100">
              <a:solidFill>
                <a:srgbClr val="2C278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BCD57C8-DD47-4C4D-AD35-5084E6A6E689}"/>
              </a:ext>
            </a:extLst>
          </p:cNvPr>
          <p:cNvGrpSpPr/>
          <p:nvPr userDrawn="1"/>
        </p:nvGrpSpPr>
        <p:grpSpPr>
          <a:xfrm rot="5400000">
            <a:off x="978025" y="8734980"/>
            <a:ext cx="17209245" cy="180178"/>
            <a:chOff x="-1116632" y="6648148"/>
            <a:chExt cx="11765280" cy="75381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3924D84-AB8D-4784-8FFF-6BEBDB8213CA}"/>
                </a:ext>
              </a:extLst>
            </p:cNvPr>
            <p:cNvCxnSpPr/>
            <p:nvPr userDrawn="1"/>
          </p:nvCxnSpPr>
          <p:spPr>
            <a:xfrm>
              <a:off x="-1116632" y="6683006"/>
              <a:ext cx="11765280" cy="0"/>
            </a:xfrm>
            <a:prstGeom prst="line">
              <a:avLst/>
            </a:prstGeom>
            <a:ln w="38100">
              <a:solidFill>
                <a:srgbClr val="FAB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85F47964-2147-4F61-868E-275EE619C628}"/>
                </a:ext>
              </a:extLst>
            </p:cNvPr>
            <p:cNvCxnSpPr/>
            <p:nvPr userDrawn="1"/>
          </p:nvCxnSpPr>
          <p:spPr>
            <a:xfrm>
              <a:off x="-1116632" y="6723529"/>
              <a:ext cx="11765280" cy="0"/>
            </a:xfrm>
            <a:prstGeom prst="line">
              <a:avLst/>
            </a:prstGeom>
            <a:ln w="38100">
              <a:solidFill>
                <a:srgbClr val="87022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62F677D-D7AB-428B-A6F7-27D9A22F316A}"/>
                </a:ext>
              </a:extLst>
            </p:cNvPr>
            <p:cNvCxnSpPr/>
            <p:nvPr userDrawn="1"/>
          </p:nvCxnSpPr>
          <p:spPr>
            <a:xfrm>
              <a:off x="-1116632" y="6648148"/>
              <a:ext cx="11765280" cy="0"/>
            </a:xfrm>
            <a:prstGeom prst="line">
              <a:avLst/>
            </a:prstGeom>
            <a:ln w="38100">
              <a:solidFill>
                <a:srgbClr val="2C278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223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2007" rtl="0" eaLnBrk="1" latinLnBrk="0" hangingPunct="1">
        <a:lnSpc>
          <a:spcPct val="90000"/>
        </a:lnSpc>
        <a:spcBef>
          <a:spcPct val="0"/>
        </a:spcBef>
        <a:buNone/>
        <a:defRPr sz="4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002" indent="-243002" algn="l" defTabSz="972007" rtl="0" eaLnBrk="1" latinLnBrk="0" hangingPunct="1">
        <a:lnSpc>
          <a:spcPct val="90000"/>
        </a:lnSpc>
        <a:spcBef>
          <a:spcPts val="1063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29005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2pPr>
      <a:lvl3pPr marL="1215009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70101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2187016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85">
            <a:extLst>
              <a:ext uri="{FF2B5EF4-FFF2-40B4-BE49-F238E27FC236}">
                <a16:creationId xmlns:a16="http://schemas.microsoft.com/office/drawing/2014/main" id="{E2C681CE-4F5E-FE42-BDC2-CE2B81D6D5D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4406" r="530" b="32512"/>
          <a:stretch/>
        </p:blipFill>
        <p:spPr>
          <a:xfrm rot="16200000">
            <a:off x="7992379" y="15028958"/>
            <a:ext cx="2203233" cy="744317"/>
          </a:xfrm>
          <a:prstGeom prst="rect">
            <a:avLst/>
          </a:prstGeom>
        </p:spPr>
      </p:pic>
      <p:sp>
        <p:nvSpPr>
          <p:cNvPr id="15" name="Block Arc 14">
            <a:extLst>
              <a:ext uri="{FF2B5EF4-FFF2-40B4-BE49-F238E27FC236}">
                <a16:creationId xmlns:a16="http://schemas.microsoft.com/office/drawing/2014/main" id="{D2F97453-494C-5746-8E17-4A67EE1BF309}"/>
              </a:ext>
            </a:extLst>
          </p:cNvPr>
          <p:cNvSpPr/>
          <p:nvPr/>
        </p:nvSpPr>
        <p:spPr>
          <a:xfrm rot="16200000">
            <a:off x="804073" y="13369519"/>
            <a:ext cx="2780712" cy="2184400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61D24CC-941E-4C47-B0EC-E144352A4A74}"/>
              </a:ext>
            </a:extLst>
          </p:cNvPr>
          <p:cNvSpPr/>
          <p:nvPr/>
        </p:nvSpPr>
        <p:spPr>
          <a:xfrm>
            <a:off x="2131056" y="15240251"/>
            <a:ext cx="6364532" cy="610731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2ABDDAA7-1330-5846-8957-036F466F9A01}"/>
              </a:ext>
            </a:extLst>
          </p:cNvPr>
          <p:cNvSpPr/>
          <p:nvPr/>
        </p:nvSpPr>
        <p:spPr>
          <a:xfrm rot="5400000" flipH="1">
            <a:off x="6549492" y="11209094"/>
            <a:ext cx="2780715" cy="2184400"/>
          </a:xfrm>
          <a:prstGeom prst="blockArc">
            <a:avLst>
              <a:gd name="adj1" fmla="val 10800000"/>
              <a:gd name="adj2" fmla="val 139885"/>
              <a:gd name="adj3" fmla="val 28561"/>
            </a:avLst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8EE221F3-E29A-7E44-BA3E-4DDEF353168D}"/>
              </a:ext>
            </a:extLst>
          </p:cNvPr>
          <p:cNvSpPr/>
          <p:nvPr/>
        </p:nvSpPr>
        <p:spPr>
          <a:xfrm>
            <a:off x="2194429" y="13071365"/>
            <a:ext cx="5841999" cy="621843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BBA4EACD-79B2-9047-926C-4179677F6DF3}"/>
              </a:ext>
            </a:extLst>
          </p:cNvPr>
          <p:cNvSpPr/>
          <p:nvPr/>
        </p:nvSpPr>
        <p:spPr>
          <a:xfrm>
            <a:off x="2109770" y="10907596"/>
            <a:ext cx="5841604" cy="629057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8EF7BC0-BD7F-BD4C-8DBE-13C9030B0FE6}"/>
              </a:ext>
            </a:extLst>
          </p:cNvPr>
          <p:cNvSpPr/>
          <p:nvPr/>
        </p:nvSpPr>
        <p:spPr>
          <a:xfrm rot="16200000">
            <a:off x="689725" y="8989745"/>
            <a:ext cx="2844580" cy="2229301"/>
          </a:xfrm>
          <a:prstGeom prst="blockArc">
            <a:avLst>
              <a:gd name="adj1" fmla="val 10723734"/>
              <a:gd name="adj2" fmla="val 263439"/>
              <a:gd name="adj3" fmla="val 28511"/>
            </a:avLst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E050A4CB-2DFF-4C43-B71B-CB7634BAF8C7}"/>
              </a:ext>
            </a:extLst>
          </p:cNvPr>
          <p:cNvSpPr/>
          <p:nvPr/>
        </p:nvSpPr>
        <p:spPr>
          <a:xfrm rot="5400000" flipH="1">
            <a:off x="6397236" y="6784923"/>
            <a:ext cx="2821879" cy="2295013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4ED9223C-B305-724C-860B-8788F8ED72BC}"/>
              </a:ext>
            </a:extLst>
          </p:cNvPr>
          <p:cNvSpPr/>
          <p:nvPr/>
        </p:nvSpPr>
        <p:spPr>
          <a:xfrm>
            <a:off x="1990783" y="8704136"/>
            <a:ext cx="5909338" cy="652772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5B6ECEE5-8B0A-BE49-88D6-380CCB5771D4}"/>
              </a:ext>
            </a:extLst>
          </p:cNvPr>
          <p:cNvSpPr/>
          <p:nvPr/>
        </p:nvSpPr>
        <p:spPr>
          <a:xfrm>
            <a:off x="1961682" y="6520265"/>
            <a:ext cx="5890837" cy="627490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43" name="Block Arc 142">
            <a:extLst>
              <a:ext uri="{FF2B5EF4-FFF2-40B4-BE49-F238E27FC236}">
                <a16:creationId xmlns:a16="http://schemas.microsoft.com/office/drawing/2014/main" id="{F9A4C65A-77AF-D444-B52E-87C937A7CC66}"/>
              </a:ext>
            </a:extLst>
          </p:cNvPr>
          <p:cNvSpPr/>
          <p:nvPr/>
        </p:nvSpPr>
        <p:spPr>
          <a:xfrm rot="16200000">
            <a:off x="607163" y="4607023"/>
            <a:ext cx="2824487" cy="2259813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14" name="Block Arc 213">
            <a:extLst>
              <a:ext uri="{FF2B5EF4-FFF2-40B4-BE49-F238E27FC236}">
                <a16:creationId xmlns:a16="http://schemas.microsoft.com/office/drawing/2014/main" id="{9BB00DD6-C4C4-7348-AD3E-28EAE4D8492B}"/>
              </a:ext>
            </a:extLst>
          </p:cNvPr>
          <p:cNvSpPr/>
          <p:nvPr/>
        </p:nvSpPr>
        <p:spPr>
          <a:xfrm rot="5400000" flipH="1">
            <a:off x="6481392" y="2424696"/>
            <a:ext cx="2739368" cy="2309525"/>
          </a:xfrm>
          <a:prstGeom prst="blockArc">
            <a:avLst>
              <a:gd name="adj1" fmla="val 10671120"/>
              <a:gd name="adj2" fmla="val 336349"/>
              <a:gd name="adj3" fmla="val 26365"/>
            </a:avLst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19CB39D4-AD12-0B45-8E85-C9D1845FD3AE}"/>
              </a:ext>
            </a:extLst>
          </p:cNvPr>
          <p:cNvSpPr/>
          <p:nvPr/>
        </p:nvSpPr>
        <p:spPr>
          <a:xfrm>
            <a:off x="2051823" y="4333147"/>
            <a:ext cx="5871789" cy="620869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B5CF508-9F97-7344-A588-8737134FC758}"/>
              </a:ext>
            </a:extLst>
          </p:cNvPr>
          <p:cNvSpPr/>
          <p:nvPr/>
        </p:nvSpPr>
        <p:spPr>
          <a:xfrm>
            <a:off x="1871163" y="2206107"/>
            <a:ext cx="5921558" cy="609015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6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087646" y="2124984"/>
            <a:ext cx="938427" cy="735967"/>
          </a:xfrm>
          <a:prstGeom prst="triangle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D689A2AC-1669-BF4A-B36A-FB12C0E9EC15}"/>
              </a:ext>
            </a:extLst>
          </p:cNvPr>
          <p:cNvCxnSpPr>
            <a:cxnSpLocks/>
          </p:cNvCxnSpPr>
          <p:nvPr/>
        </p:nvCxnSpPr>
        <p:spPr>
          <a:xfrm>
            <a:off x="7826167" y="12716193"/>
            <a:ext cx="407452" cy="240621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E8AAB0BF-36A9-804A-8EA6-26A41D71410B}"/>
              </a:ext>
            </a:extLst>
          </p:cNvPr>
          <p:cNvCxnSpPr>
            <a:cxnSpLocks/>
          </p:cNvCxnSpPr>
          <p:nvPr/>
        </p:nvCxnSpPr>
        <p:spPr>
          <a:xfrm flipH="1" flipV="1">
            <a:off x="4323284" y="13605121"/>
            <a:ext cx="6196" cy="31999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3F159BDA-616B-4F45-92ED-A0B7D509DDAF}"/>
              </a:ext>
            </a:extLst>
          </p:cNvPr>
          <p:cNvGrpSpPr/>
          <p:nvPr/>
        </p:nvGrpSpPr>
        <p:grpSpPr>
          <a:xfrm>
            <a:off x="7508559" y="14797826"/>
            <a:ext cx="1260000" cy="1260000"/>
            <a:chOff x="7508559" y="15055732"/>
            <a:chExt cx="1260000" cy="1260000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FCDFF92-F70F-481C-9B56-3F4BFE19663A}"/>
                </a:ext>
              </a:extLst>
            </p:cNvPr>
            <p:cNvGrpSpPr/>
            <p:nvPr/>
          </p:nvGrpSpPr>
          <p:grpSpPr>
            <a:xfrm>
              <a:off x="7508559" y="15055732"/>
              <a:ext cx="1260000" cy="1260000"/>
              <a:chOff x="7509694" y="15065208"/>
              <a:chExt cx="1260000" cy="1260000"/>
            </a:xfrm>
          </p:grpSpPr>
          <p:sp>
            <p:nvSpPr>
              <p:cNvPr id="230" name="Oval 229">
                <a:extLst>
                  <a:ext uri="{FF2B5EF4-FFF2-40B4-BE49-F238E27FC236}">
                    <a16:creationId xmlns:a16="http://schemas.microsoft.com/office/drawing/2014/main" id="{67D857C8-6DBF-1441-BED6-4FF1EB531C36}"/>
                  </a:ext>
                </a:extLst>
              </p:cNvPr>
              <p:cNvSpPr/>
              <p:nvPr/>
            </p:nvSpPr>
            <p:spPr>
              <a:xfrm>
                <a:off x="7509694" y="15065208"/>
                <a:ext cx="1260000" cy="1260000"/>
              </a:xfrm>
              <a:prstGeom prst="ellipse">
                <a:avLst/>
              </a:prstGeom>
              <a:solidFill>
                <a:srgbClr val="87022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231" name="Oval 230">
                <a:extLst>
                  <a:ext uri="{FF2B5EF4-FFF2-40B4-BE49-F238E27FC236}">
                    <a16:creationId xmlns:a16="http://schemas.microsoft.com/office/drawing/2014/main" id="{FA468CC4-DA3D-D04C-A0F3-908B66B1ED58}"/>
                  </a:ext>
                </a:extLst>
              </p:cNvPr>
              <p:cNvSpPr/>
              <p:nvPr/>
            </p:nvSpPr>
            <p:spPr>
              <a:xfrm>
                <a:off x="7689694" y="15245208"/>
                <a:ext cx="900000" cy="900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1BCAAA3-FD42-43B8-9A50-D66BFAC8F596}"/>
                </a:ext>
              </a:extLst>
            </p:cNvPr>
            <p:cNvGrpSpPr/>
            <p:nvPr/>
          </p:nvGrpSpPr>
          <p:grpSpPr>
            <a:xfrm>
              <a:off x="7718022" y="15320643"/>
              <a:ext cx="841074" cy="791138"/>
              <a:chOff x="7736414" y="15414905"/>
              <a:chExt cx="841074" cy="791138"/>
            </a:xfrm>
          </p:grpSpPr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B87A07DE-C984-5043-ABB4-D3D967D43357}"/>
                  </a:ext>
                </a:extLst>
              </p:cNvPr>
              <p:cNvSpPr txBox="1"/>
              <p:nvPr/>
            </p:nvSpPr>
            <p:spPr>
              <a:xfrm>
                <a:off x="7736414" y="15498157"/>
                <a:ext cx="84107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b="1" dirty="0">
                    <a:latin typeface="Century Gothic" panose="020B0502020202020204" pitchFamily="34" charset="0"/>
                  </a:rPr>
                  <a:t>7</a:t>
                </a:r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2BE9DFE9-D2AE-C14C-AB63-41C6DF192559}"/>
                  </a:ext>
                </a:extLst>
              </p:cNvPr>
              <p:cNvSpPr txBox="1"/>
              <p:nvPr/>
            </p:nvSpPr>
            <p:spPr>
              <a:xfrm>
                <a:off x="7736414" y="15414905"/>
                <a:ext cx="84107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latin typeface="Century Gothic" panose="020B0502020202020204" pitchFamily="34" charset="0"/>
                  </a:rPr>
                  <a:t>YEAR</a:t>
                </a:r>
              </a:p>
            </p:txBody>
          </p:sp>
        </p:grpSp>
      </p:grpSp>
      <p:cxnSp>
        <p:nvCxnSpPr>
          <p:cNvPr id="461" name="Straight Connector 460">
            <a:extLst>
              <a:ext uri="{FF2B5EF4-FFF2-40B4-BE49-F238E27FC236}">
                <a16:creationId xmlns:a16="http://schemas.microsoft.com/office/drawing/2014/main" id="{FC08E28A-F52F-48A3-94BB-55D3CAEC1194}"/>
              </a:ext>
            </a:extLst>
          </p:cNvPr>
          <p:cNvCxnSpPr>
            <a:cxnSpLocks/>
          </p:cNvCxnSpPr>
          <p:nvPr/>
        </p:nvCxnSpPr>
        <p:spPr>
          <a:xfrm>
            <a:off x="7767927" y="10907596"/>
            <a:ext cx="0" cy="62905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3" name="Straight Connector 542">
            <a:extLst>
              <a:ext uri="{FF2B5EF4-FFF2-40B4-BE49-F238E27FC236}">
                <a16:creationId xmlns:a16="http://schemas.microsoft.com/office/drawing/2014/main" id="{B8AAAA7F-C9BB-4942-B6B8-94F07503C796}"/>
              </a:ext>
            </a:extLst>
          </p:cNvPr>
          <p:cNvCxnSpPr>
            <a:cxnSpLocks/>
          </p:cNvCxnSpPr>
          <p:nvPr/>
        </p:nvCxnSpPr>
        <p:spPr>
          <a:xfrm flipH="1">
            <a:off x="7845760" y="2174365"/>
            <a:ext cx="161614" cy="77145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Connector 350">
            <a:extLst>
              <a:ext uri="{FF2B5EF4-FFF2-40B4-BE49-F238E27FC236}">
                <a16:creationId xmlns:a16="http://schemas.microsoft.com/office/drawing/2014/main" id="{5D15AF80-BE15-4670-A52F-ED4411AA395D}"/>
              </a:ext>
            </a:extLst>
          </p:cNvPr>
          <p:cNvCxnSpPr>
            <a:cxnSpLocks/>
          </p:cNvCxnSpPr>
          <p:nvPr/>
        </p:nvCxnSpPr>
        <p:spPr>
          <a:xfrm>
            <a:off x="5523895" y="13077117"/>
            <a:ext cx="7356" cy="61476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4C3F55DA-DDBA-4B83-BBCD-DAE08080B949}"/>
              </a:ext>
            </a:extLst>
          </p:cNvPr>
          <p:cNvSpPr/>
          <p:nvPr/>
        </p:nvSpPr>
        <p:spPr>
          <a:xfrm>
            <a:off x="3920394" y="98957"/>
            <a:ext cx="4562467" cy="12926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5400" b="1" dirty="0">
                <a:ln>
                  <a:solidFill>
                    <a:sysClr val="windowText" lastClr="000000"/>
                  </a:solidFill>
                </a:ln>
                <a:solidFill>
                  <a:srgbClr val="222C7B"/>
                </a:solidFill>
                <a:latin typeface="Century Gothic" panose="020B0502020202020204" pitchFamily="34" charset="0"/>
              </a:rPr>
              <a:t>Maths Higher</a:t>
            </a:r>
          </a:p>
          <a:p>
            <a:pPr algn="ctr"/>
            <a:r>
              <a:rPr lang="en-GB" sz="2400" b="1" dirty="0">
                <a:ln>
                  <a:solidFill>
                    <a:sysClr val="windowText" lastClr="000000"/>
                  </a:solidFill>
                </a:ln>
                <a:solidFill>
                  <a:srgbClr val="222C7B"/>
                </a:solidFill>
                <a:latin typeface="Century Gothic" panose="020B0502020202020204" pitchFamily="34" charset="0"/>
              </a:rPr>
              <a:t>Learning Journey</a:t>
            </a:r>
            <a:endParaRPr lang="en-GB" sz="2400" b="1" dirty="0">
              <a:ln>
                <a:solidFill>
                  <a:sysClr val="windowText" lastClr="000000"/>
                </a:solidFill>
              </a:ln>
              <a:solidFill>
                <a:srgbClr val="222C7B"/>
              </a:solidFill>
            </a:endParaRPr>
          </a:p>
        </p:txBody>
      </p:sp>
      <p:grpSp>
        <p:nvGrpSpPr>
          <p:cNvPr id="269" name="Group 268">
            <a:extLst>
              <a:ext uri="{FF2B5EF4-FFF2-40B4-BE49-F238E27FC236}">
                <a16:creationId xmlns:a16="http://schemas.microsoft.com/office/drawing/2014/main" id="{CAAA72D2-52FA-4576-8646-86A9815D1870}"/>
              </a:ext>
            </a:extLst>
          </p:cNvPr>
          <p:cNvGrpSpPr/>
          <p:nvPr/>
        </p:nvGrpSpPr>
        <p:grpSpPr>
          <a:xfrm>
            <a:off x="2776525" y="12589095"/>
            <a:ext cx="1260000" cy="1260000"/>
            <a:chOff x="7508559" y="15055732"/>
            <a:chExt cx="1260000" cy="1260000"/>
          </a:xfrm>
        </p:grpSpPr>
        <p:grpSp>
          <p:nvGrpSpPr>
            <p:cNvPr id="270" name="Group 269">
              <a:extLst>
                <a:ext uri="{FF2B5EF4-FFF2-40B4-BE49-F238E27FC236}">
                  <a16:creationId xmlns:a16="http://schemas.microsoft.com/office/drawing/2014/main" id="{E35990E8-0F08-4293-A8D1-4B9D27C4FA05}"/>
                </a:ext>
              </a:extLst>
            </p:cNvPr>
            <p:cNvGrpSpPr/>
            <p:nvPr/>
          </p:nvGrpSpPr>
          <p:grpSpPr>
            <a:xfrm>
              <a:off x="7508559" y="15055732"/>
              <a:ext cx="1260000" cy="1260000"/>
              <a:chOff x="7509694" y="15065208"/>
              <a:chExt cx="1260000" cy="1260000"/>
            </a:xfrm>
          </p:grpSpPr>
          <p:sp>
            <p:nvSpPr>
              <p:cNvPr id="278" name="Oval 277">
                <a:extLst>
                  <a:ext uri="{FF2B5EF4-FFF2-40B4-BE49-F238E27FC236}">
                    <a16:creationId xmlns:a16="http://schemas.microsoft.com/office/drawing/2014/main" id="{6DC7052F-1D5B-46AD-AD79-CA75F726E981}"/>
                  </a:ext>
                </a:extLst>
              </p:cNvPr>
              <p:cNvSpPr/>
              <p:nvPr/>
            </p:nvSpPr>
            <p:spPr>
              <a:xfrm>
                <a:off x="7509694" y="15065208"/>
                <a:ext cx="1260000" cy="1260000"/>
              </a:xfrm>
              <a:prstGeom prst="ellipse">
                <a:avLst/>
              </a:prstGeom>
              <a:solidFill>
                <a:srgbClr val="FAB5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279" name="Oval 278">
                <a:extLst>
                  <a:ext uri="{FF2B5EF4-FFF2-40B4-BE49-F238E27FC236}">
                    <a16:creationId xmlns:a16="http://schemas.microsoft.com/office/drawing/2014/main" id="{871BE249-3985-480E-ADC7-C0614FB275AB}"/>
                  </a:ext>
                </a:extLst>
              </p:cNvPr>
              <p:cNvSpPr/>
              <p:nvPr/>
            </p:nvSpPr>
            <p:spPr>
              <a:xfrm>
                <a:off x="7689694" y="15245208"/>
                <a:ext cx="900000" cy="900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271" name="Group 270">
              <a:extLst>
                <a:ext uri="{FF2B5EF4-FFF2-40B4-BE49-F238E27FC236}">
                  <a16:creationId xmlns:a16="http://schemas.microsoft.com/office/drawing/2014/main" id="{DD6E0DF0-7DCF-4A10-B0B4-0EC8BCAAFC70}"/>
                </a:ext>
              </a:extLst>
            </p:cNvPr>
            <p:cNvGrpSpPr/>
            <p:nvPr/>
          </p:nvGrpSpPr>
          <p:grpSpPr>
            <a:xfrm>
              <a:off x="7718022" y="15320643"/>
              <a:ext cx="841074" cy="791138"/>
              <a:chOff x="7736414" y="15414905"/>
              <a:chExt cx="841074" cy="791138"/>
            </a:xfrm>
          </p:grpSpPr>
          <p:sp>
            <p:nvSpPr>
              <p:cNvPr id="272" name="TextBox 271">
                <a:extLst>
                  <a:ext uri="{FF2B5EF4-FFF2-40B4-BE49-F238E27FC236}">
                    <a16:creationId xmlns:a16="http://schemas.microsoft.com/office/drawing/2014/main" id="{2E77ADC9-577D-415C-980D-DAD5F3CDFB22}"/>
                  </a:ext>
                </a:extLst>
              </p:cNvPr>
              <p:cNvSpPr txBox="1"/>
              <p:nvPr/>
            </p:nvSpPr>
            <p:spPr>
              <a:xfrm>
                <a:off x="7736414" y="15498157"/>
                <a:ext cx="84107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b="1" dirty="0">
                    <a:latin typeface="Century Gothic" panose="020B0502020202020204" pitchFamily="34" charset="0"/>
                  </a:rPr>
                  <a:t>8</a:t>
                </a:r>
              </a:p>
            </p:txBody>
          </p:sp>
          <p:sp>
            <p:nvSpPr>
              <p:cNvPr id="273" name="TextBox 272">
                <a:extLst>
                  <a:ext uri="{FF2B5EF4-FFF2-40B4-BE49-F238E27FC236}">
                    <a16:creationId xmlns:a16="http://schemas.microsoft.com/office/drawing/2014/main" id="{8E7025F0-93C4-4BB0-91BD-D1CA6071EBBB}"/>
                  </a:ext>
                </a:extLst>
              </p:cNvPr>
              <p:cNvSpPr txBox="1"/>
              <p:nvPr/>
            </p:nvSpPr>
            <p:spPr>
              <a:xfrm>
                <a:off x="7736414" y="15414905"/>
                <a:ext cx="84107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latin typeface="Century Gothic" panose="020B0502020202020204" pitchFamily="34" charset="0"/>
                  </a:rPr>
                  <a:t>YEAR</a:t>
                </a:r>
              </a:p>
            </p:txBody>
          </p:sp>
        </p:grpSp>
      </p:grpSp>
      <p:grpSp>
        <p:nvGrpSpPr>
          <p:cNvPr id="280" name="Group 279">
            <a:extLst>
              <a:ext uri="{FF2B5EF4-FFF2-40B4-BE49-F238E27FC236}">
                <a16:creationId xmlns:a16="http://schemas.microsoft.com/office/drawing/2014/main" id="{3E359E80-5A71-4348-8551-1D76672F0AFA}"/>
              </a:ext>
            </a:extLst>
          </p:cNvPr>
          <p:cNvGrpSpPr/>
          <p:nvPr/>
        </p:nvGrpSpPr>
        <p:grpSpPr>
          <a:xfrm>
            <a:off x="1357618" y="8365843"/>
            <a:ext cx="1260000" cy="1260000"/>
            <a:chOff x="7508559" y="15055732"/>
            <a:chExt cx="1260000" cy="1260000"/>
          </a:xfrm>
        </p:grpSpPr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9595AE6B-442F-49F5-9513-DBC6CEC6C4D0}"/>
                </a:ext>
              </a:extLst>
            </p:cNvPr>
            <p:cNvGrpSpPr/>
            <p:nvPr/>
          </p:nvGrpSpPr>
          <p:grpSpPr>
            <a:xfrm>
              <a:off x="7508559" y="15055732"/>
              <a:ext cx="1260000" cy="1260000"/>
              <a:chOff x="7509694" y="15065208"/>
              <a:chExt cx="1260000" cy="1260000"/>
            </a:xfrm>
          </p:grpSpPr>
          <p:sp>
            <p:nvSpPr>
              <p:cNvPr id="286" name="Oval 285">
                <a:extLst>
                  <a:ext uri="{FF2B5EF4-FFF2-40B4-BE49-F238E27FC236}">
                    <a16:creationId xmlns:a16="http://schemas.microsoft.com/office/drawing/2014/main" id="{CB14D69B-7982-4E16-B319-0097A4B9082B}"/>
                  </a:ext>
                </a:extLst>
              </p:cNvPr>
              <p:cNvSpPr/>
              <p:nvPr/>
            </p:nvSpPr>
            <p:spPr>
              <a:xfrm>
                <a:off x="7509694" y="15065208"/>
                <a:ext cx="1260000" cy="1260000"/>
              </a:xfrm>
              <a:prstGeom prst="ellipse">
                <a:avLst/>
              </a:prstGeom>
              <a:solidFill>
                <a:srgbClr val="87022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289" name="Oval 288">
                <a:extLst>
                  <a:ext uri="{FF2B5EF4-FFF2-40B4-BE49-F238E27FC236}">
                    <a16:creationId xmlns:a16="http://schemas.microsoft.com/office/drawing/2014/main" id="{E1492F39-7782-436E-8C8B-5CA3B81DCF2D}"/>
                  </a:ext>
                </a:extLst>
              </p:cNvPr>
              <p:cNvSpPr/>
              <p:nvPr/>
            </p:nvSpPr>
            <p:spPr>
              <a:xfrm>
                <a:off x="7689694" y="15245208"/>
                <a:ext cx="900000" cy="900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283" name="Group 282">
              <a:extLst>
                <a:ext uri="{FF2B5EF4-FFF2-40B4-BE49-F238E27FC236}">
                  <a16:creationId xmlns:a16="http://schemas.microsoft.com/office/drawing/2014/main" id="{31982CF7-3AD4-4846-AB7C-87E7B6BEFDFB}"/>
                </a:ext>
              </a:extLst>
            </p:cNvPr>
            <p:cNvGrpSpPr/>
            <p:nvPr/>
          </p:nvGrpSpPr>
          <p:grpSpPr>
            <a:xfrm>
              <a:off x="7718022" y="15320643"/>
              <a:ext cx="841074" cy="791138"/>
              <a:chOff x="7736414" y="15414905"/>
              <a:chExt cx="841074" cy="791138"/>
            </a:xfrm>
          </p:grpSpPr>
          <p:sp>
            <p:nvSpPr>
              <p:cNvPr id="284" name="TextBox 283">
                <a:extLst>
                  <a:ext uri="{FF2B5EF4-FFF2-40B4-BE49-F238E27FC236}">
                    <a16:creationId xmlns:a16="http://schemas.microsoft.com/office/drawing/2014/main" id="{E24795E4-14CE-4491-9562-57DC9F52CC95}"/>
                  </a:ext>
                </a:extLst>
              </p:cNvPr>
              <p:cNvSpPr txBox="1"/>
              <p:nvPr/>
            </p:nvSpPr>
            <p:spPr>
              <a:xfrm>
                <a:off x="7736414" y="15498157"/>
                <a:ext cx="84107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b="1" dirty="0">
                    <a:latin typeface="Century Gothic" panose="020B0502020202020204" pitchFamily="34" charset="0"/>
                  </a:rPr>
                  <a:t>9</a:t>
                </a:r>
              </a:p>
            </p:txBody>
          </p:sp>
          <p:sp>
            <p:nvSpPr>
              <p:cNvPr id="285" name="TextBox 284">
                <a:extLst>
                  <a:ext uri="{FF2B5EF4-FFF2-40B4-BE49-F238E27FC236}">
                    <a16:creationId xmlns:a16="http://schemas.microsoft.com/office/drawing/2014/main" id="{096288AB-8BBB-4963-8815-5A93D21569BF}"/>
                  </a:ext>
                </a:extLst>
              </p:cNvPr>
              <p:cNvSpPr txBox="1"/>
              <p:nvPr/>
            </p:nvSpPr>
            <p:spPr>
              <a:xfrm>
                <a:off x="7736414" y="15414905"/>
                <a:ext cx="84107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latin typeface="Century Gothic" panose="020B0502020202020204" pitchFamily="34" charset="0"/>
                  </a:rPr>
                  <a:t>YEAR</a:t>
                </a:r>
              </a:p>
            </p:txBody>
          </p:sp>
        </p:grpSp>
      </p:grpSp>
      <p:grpSp>
        <p:nvGrpSpPr>
          <p:cNvPr id="290" name="Group 289">
            <a:extLst>
              <a:ext uri="{FF2B5EF4-FFF2-40B4-BE49-F238E27FC236}">
                <a16:creationId xmlns:a16="http://schemas.microsoft.com/office/drawing/2014/main" id="{B4DD7A79-F179-427C-B70A-C9C6CC789AD1}"/>
              </a:ext>
            </a:extLst>
          </p:cNvPr>
          <p:cNvGrpSpPr/>
          <p:nvPr/>
        </p:nvGrpSpPr>
        <p:grpSpPr>
          <a:xfrm>
            <a:off x="4415823" y="6217293"/>
            <a:ext cx="1260000" cy="1260000"/>
            <a:chOff x="7508559" y="15055732"/>
            <a:chExt cx="1260000" cy="1260000"/>
          </a:xfrm>
        </p:grpSpPr>
        <p:grpSp>
          <p:nvGrpSpPr>
            <p:cNvPr id="291" name="Group 290">
              <a:extLst>
                <a:ext uri="{FF2B5EF4-FFF2-40B4-BE49-F238E27FC236}">
                  <a16:creationId xmlns:a16="http://schemas.microsoft.com/office/drawing/2014/main" id="{D210A8B8-56E7-4F24-A64D-BD79E6AED5A8}"/>
                </a:ext>
              </a:extLst>
            </p:cNvPr>
            <p:cNvGrpSpPr/>
            <p:nvPr/>
          </p:nvGrpSpPr>
          <p:grpSpPr>
            <a:xfrm>
              <a:off x="7508559" y="15055732"/>
              <a:ext cx="1260000" cy="1260000"/>
              <a:chOff x="7509694" y="15065208"/>
              <a:chExt cx="1260000" cy="1260000"/>
            </a:xfrm>
          </p:grpSpPr>
          <p:sp>
            <p:nvSpPr>
              <p:cNvPr id="296" name="Oval 295">
                <a:extLst>
                  <a:ext uri="{FF2B5EF4-FFF2-40B4-BE49-F238E27FC236}">
                    <a16:creationId xmlns:a16="http://schemas.microsoft.com/office/drawing/2014/main" id="{6F554165-33B9-420A-A33A-5D4B45352DA8}"/>
                  </a:ext>
                </a:extLst>
              </p:cNvPr>
              <p:cNvSpPr/>
              <p:nvPr/>
            </p:nvSpPr>
            <p:spPr>
              <a:xfrm>
                <a:off x="7509694" y="15065208"/>
                <a:ext cx="1260000" cy="1260000"/>
              </a:xfrm>
              <a:prstGeom prst="ellipse">
                <a:avLst/>
              </a:prstGeom>
              <a:solidFill>
                <a:srgbClr val="FAB5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297" name="Oval 296">
                <a:extLst>
                  <a:ext uri="{FF2B5EF4-FFF2-40B4-BE49-F238E27FC236}">
                    <a16:creationId xmlns:a16="http://schemas.microsoft.com/office/drawing/2014/main" id="{18358755-2F9E-4CDC-BE0A-16EF23640941}"/>
                  </a:ext>
                </a:extLst>
              </p:cNvPr>
              <p:cNvSpPr/>
              <p:nvPr/>
            </p:nvSpPr>
            <p:spPr>
              <a:xfrm>
                <a:off x="7689694" y="15245208"/>
                <a:ext cx="900000" cy="900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293" name="Group 292">
              <a:extLst>
                <a:ext uri="{FF2B5EF4-FFF2-40B4-BE49-F238E27FC236}">
                  <a16:creationId xmlns:a16="http://schemas.microsoft.com/office/drawing/2014/main" id="{A0FEF277-D247-4686-A9ED-5169973EE0B7}"/>
                </a:ext>
              </a:extLst>
            </p:cNvPr>
            <p:cNvGrpSpPr/>
            <p:nvPr/>
          </p:nvGrpSpPr>
          <p:grpSpPr>
            <a:xfrm>
              <a:off x="7718022" y="15320643"/>
              <a:ext cx="841074" cy="791138"/>
              <a:chOff x="7736414" y="15414905"/>
              <a:chExt cx="841074" cy="791138"/>
            </a:xfrm>
          </p:grpSpPr>
          <p:sp>
            <p:nvSpPr>
              <p:cNvPr id="294" name="TextBox 293">
                <a:extLst>
                  <a:ext uri="{FF2B5EF4-FFF2-40B4-BE49-F238E27FC236}">
                    <a16:creationId xmlns:a16="http://schemas.microsoft.com/office/drawing/2014/main" id="{3F888C5D-84E6-4B9D-B773-F06744A00AFE}"/>
                  </a:ext>
                </a:extLst>
              </p:cNvPr>
              <p:cNvSpPr txBox="1"/>
              <p:nvPr/>
            </p:nvSpPr>
            <p:spPr>
              <a:xfrm>
                <a:off x="7736414" y="15498157"/>
                <a:ext cx="84107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b="1" dirty="0">
                    <a:latin typeface="Century Gothic" panose="020B0502020202020204" pitchFamily="34" charset="0"/>
                  </a:rPr>
                  <a:t>10</a:t>
                </a:r>
              </a:p>
            </p:txBody>
          </p:sp>
          <p:sp>
            <p:nvSpPr>
              <p:cNvPr id="295" name="TextBox 294">
                <a:extLst>
                  <a:ext uri="{FF2B5EF4-FFF2-40B4-BE49-F238E27FC236}">
                    <a16:creationId xmlns:a16="http://schemas.microsoft.com/office/drawing/2014/main" id="{A7141B54-9AE9-4EBF-BD0A-B02836A0AC23}"/>
                  </a:ext>
                </a:extLst>
              </p:cNvPr>
              <p:cNvSpPr txBox="1"/>
              <p:nvPr/>
            </p:nvSpPr>
            <p:spPr>
              <a:xfrm>
                <a:off x="7736414" y="15414905"/>
                <a:ext cx="84107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latin typeface="Century Gothic" panose="020B0502020202020204" pitchFamily="34" charset="0"/>
                  </a:rPr>
                  <a:t>YEAR</a:t>
                </a:r>
              </a:p>
            </p:txBody>
          </p:sp>
        </p:grpSp>
      </p:grpSp>
      <p:grpSp>
        <p:nvGrpSpPr>
          <p:cNvPr id="298" name="Group 297">
            <a:extLst>
              <a:ext uri="{FF2B5EF4-FFF2-40B4-BE49-F238E27FC236}">
                <a16:creationId xmlns:a16="http://schemas.microsoft.com/office/drawing/2014/main" id="{8EA3EF0A-BC0A-445C-8ED5-93866DA3E88E}"/>
              </a:ext>
            </a:extLst>
          </p:cNvPr>
          <p:cNvGrpSpPr/>
          <p:nvPr/>
        </p:nvGrpSpPr>
        <p:grpSpPr>
          <a:xfrm>
            <a:off x="6993227" y="3973117"/>
            <a:ext cx="1260000" cy="1260000"/>
            <a:chOff x="7508559" y="15055732"/>
            <a:chExt cx="1260000" cy="1260000"/>
          </a:xfrm>
        </p:grpSpPr>
        <p:grpSp>
          <p:nvGrpSpPr>
            <p:cNvPr id="299" name="Group 298">
              <a:extLst>
                <a:ext uri="{FF2B5EF4-FFF2-40B4-BE49-F238E27FC236}">
                  <a16:creationId xmlns:a16="http://schemas.microsoft.com/office/drawing/2014/main" id="{C116C01E-53B8-4F77-BD07-2C196B4EA1B3}"/>
                </a:ext>
              </a:extLst>
            </p:cNvPr>
            <p:cNvGrpSpPr/>
            <p:nvPr/>
          </p:nvGrpSpPr>
          <p:grpSpPr>
            <a:xfrm>
              <a:off x="7508559" y="15055732"/>
              <a:ext cx="1260000" cy="1260000"/>
              <a:chOff x="7509694" y="15065208"/>
              <a:chExt cx="1260000" cy="1260000"/>
            </a:xfrm>
          </p:grpSpPr>
          <p:sp>
            <p:nvSpPr>
              <p:cNvPr id="303" name="Oval 302">
                <a:extLst>
                  <a:ext uri="{FF2B5EF4-FFF2-40B4-BE49-F238E27FC236}">
                    <a16:creationId xmlns:a16="http://schemas.microsoft.com/office/drawing/2014/main" id="{E28583D5-7F88-437C-845D-ED915AF07DC7}"/>
                  </a:ext>
                </a:extLst>
              </p:cNvPr>
              <p:cNvSpPr/>
              <p:nvPr/>
            </p:nvSpPr>
            <p:spPr>
              <a:xfrm>
                <a:off x="7509694" y="15065208"/>
                <a:ext cx="1260000" cy="1260000"/>
              </a:xfrm>
              <a:prstGeom prst="ellipse">
                <a:avLst/>
              </a:prstGeom>
              <a:solidFill>
                <a:srgbClr val="87022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304" name="Oval 303">
                <a:extLst>
                  <a:ext uri="{FF2B5EF4-FFF2-40B4-BE49-F238E27FC236}">
                    <a16:creationId xmlns:a16="http://schemas.microsoft.com/office/drawing/2014/main" id="{02C93C3F-78B9-42E5-9E3F-FB004DD2918C}"/>
                  </a:ext>
                </a:extLst>
              </p:cNvPr>
              <p:cNvSpPr/>
              <p:nvPr/>
            </p:nvSpPr>
            <p:spPr>
              <a:xfrm>
                <a:off x="7689694" y="15245208"/>
                <a:ext cx="900000" cy="900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300" name="Group 299">
              <a:extLst>
                <a:ext uri="{FF2B5EF4-FFF2-40B4-BE49-F238E27FC236}">
                  <a16:creationId xmlns:a16="http://schemas.microsoft.com/office/drawing/2014/main" id="{571ED60C-35C4-42BD-81EB-61A53A1677C3}"/>
                </a:ext>
              </a:extLst>
            </p:cNvPr>
            <p:cNvGrpSpPr/>
            <p:nvPr/>
          </p:nvGrpSpPr>
          <p:grpSpPr>
            <a:xfrm>
              <a:off x="7718022" y="15320643"/>
              <a:ext cx="841074" cy="791138"/>
              <a:chOff x="7736414" y="15414905"/>
              <a:chExt cx="841074" cy="791138"/>
            </a:xfrm>
          </p:grpSpPr>
          <p:sp>
            <p:nvSpPr>
              <p:cNvPr id="301" name="TextBox 300">
                <a:extLst>
                  <a:ext uri="{FF2B5EF4-FFF2-40B4-BE49-F238E27FC236}">
                    <a16:creationId xmlns:a16="http://schemas.microsoft.com/office/drawing/2014/main" id="{BD0460EA-7C7E-4A70-A78A-47E86E3D6973}"/>
                  </a:ext>
                </a:extLst>
              </p:cNvPr>
              <p:cNvSpPr txBox="1"/>
              <p:nvPr/>
            </p:nvSpPr>
            <p:spPr>
              <a:xfrm>
                <a:off x="7736414" y="15498157"/>
                <a:ext cx="84107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b="1" dirty="0">
                    <a:latin typeface="Century Gothic" panose="020B0502020202020204" pitchFamily="34" charset="0"/>
                  </a:rPr>
                  <a:t>11</a:t>
                </a:r>
              </a:p>
            </p:txBody>
          </p:sp>
          <p:sp>
            <p:nvSpPr>
              <p:cNvPr id="302" name="TextBox 301">
                <a:extLst>
                  <a:ext uri="{FF2B5EF4-FFF2-40B4-BE49-F238E27FC236}">
                    <a16:creationId xmlns:a16="http://schemas.microsoft.com/office/drawing/2014/main" id="{244D22BA-04AF-4A23-AC87-CB8EBE3B23E3}"/>
                  </a:ext>
                </a:extLst>
              </p:cNvPr>
              <p:cNvSpPr txBox="1"/>
              <p:nvPr/>
            </p:nvSpPr>
            <p:spPr>
              <a:xfrm>
                <a:off x="7736414" y="15414905"/>
                <a:ext cx="84107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latin typeface="Century Gothic" panose="020B0502020202020204" pitchFamily="34" charset="0"/>
                  </a:rPr>
                  <a:t>YEAR</a:t>
                </a:r>
              </a:p>
            </p:txBody>
          </p:sp>
        </p:grpSp>
      </p:grpSp>
      <p:pic>
        <p:nvPicPr>
          <p:cNvPr id="242" name="Picture 241" descr="A close up of a logo&#10;&#10;Description automatically generated">
            <a:extLst>
              <a:ext uri="{FF2B5EF4-FFF2-40B4-BE49-F238E27FC236}">
                <a16:creationId xmlns:a16="http://schemas.microsoft.com/office/drawing/2014/main" id="{22A62032-7B18-41F7-BAE2-7D5BEEFF752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8431" b="80822" l="7800" r="92500">
                        <a14:foregroundMark x1="7800" y1="52304" x2="25500" y2="76339"/>
                        <a14:foregroundMark x1="14500" y1="80697" x2="30100" y2="77210"/>
                        <a14:foregroundMark x1="71300" y1="80946" x2="89100" y2="79328"/>
                        <a14:foregroundMark x1="92200" y1="63512" x2="92600" y2="44334"/>
                        <a14:foregroundMark x1="64000" y1="22914" x2="82800" y2="20672"/>
                        <a14:foregroundMark x1="71400" y1="18804" x2="66300" y2="18929"/>
                        <a14:foregroundMark x1="33200" y1="19303" x2="31400" y2="18431"/>
                        <a14:foregroundMark x1="21300" y1="77584" x2="27100" y2="36862"/>
                        <a14:foregroundMark x1="27100" y1="36862" x2="38300" y2="45953"/>
                        <a14:foregroundMark x1="66200" y1="67870" x2="81100" y2="77833"/>
                        <a14:foregroundMark x1="58600" y1="50311" x2="83000" y2="68369"/>
                        <a14:foregroundMark x1="62300" y1="41843" x2="82200" y2="71233"/>
                        <a14:foregroundMark x1="85600" y1="68120" x2="64900" y2="39851"/>
                        <a14:foregroundMark x1="64900" y1="39851" x2="63200" y2="39726"/>
                        <a14:foregroundMark x1="91100" y1="57908" x2="68900" y2="30262"/>
                        <a14:foregroundMark x1="68900" y1="30262" x2="68800" y2="28767"/>
                        <a14:foregroundMark x1="83000" y1="51308" x2="83000" y2="51308"/>
                        <a14:foregroundMark x1="83800" y1="58531" x2="83800" y2="58531"/>
                        <a14:foregroundMark x1="70900" y1="62516" x2="70900" y2="62516"/>
                        <a14:foregroundMark x1="69300" y1="64134" x2="88900" y2="49315"/>
                        <a14:foregroundMark x1="77400" y1="40473" x2="85000" y2="59776"/>
                        <a14:foregroundMark x1="77600" y1="38854" x2="75100" y2="24907"/>
                        <a14:foregroundMark x1="82500" y1="33001" x2="82500" y2="33001"/>
                        <a14:foregroundMark x1="32000" y1="26401" x2="29100" y2="65255"/>
                        <a14:foregroundMark x1="29100" y1="65255" x2="23200" y2="27895"/>
                        <a14:foregroundMark x1="23200" y1="27895" x2="14700" y2="64882"/>
                        <a14:foregroundMark x1="14700" y1="64882" x2="12000" y2="49689"/>
                        <a14:foregroundMark x1="19100" y1="35616" x2="28500" y2="51432"/>
                        <a14:foregroundMark x1="36400" y1="40349" x2="33700" y2="56538"/>
                        <a14:foregroundMark x1="42400" y1="49813" x2="29900" y2="50934"/>
                        <a14:foregroundMark x1="32600" y1="69988" x2="24300" y2="70984"/>
                        <a14:foregroundMark x1="14600" y1="64134" x2="17500" y2="71357"/>
                        <a14:foregroundMark x1="35200" y1="72105" x2="29800" y2="63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505" t="15356" r="4814" b="15334"/>
          <a:stretch/>
        </p:blipFill>
        <p:spPr>
          <a:xfrm rot="20407378">
            <a:off x="665347" y="1342245"/>
            <a:ext cx="1270326" cy="779660"/>
          </a:xfrm>
          <a:prstGeom prst="rect">
            <a:avLst/>
          </a:prstGeom>
        </p:spPr>
      </p:pic>
      <p:pic>
        <p:nvPicPr>
          <p:cNvPr id="6" name="Picture 5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F2006695-804C-485B-AB71-BB9C892CB81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488" b="94343" l="4390" r="98171">
                        <a14:foregroundMark x1="5488" y1="24792" x2="5488" y2="24792"/>
                        <a14:foregroundMark x1="4878" y1="65225" x2="4878" y2="65225"/>
                        <a14:foregroundMark x1="34512" y1="94509" x2="46585" y2="92679"/>
                        <a14:foregroundMark x1="77195" y1="67388" x2="93537" y2="56572"/>
                        <a14:foregroundMark x1="44390" y1="7488" x2="54268" y2="9983"/>
                        <a14:foregroundMark x1="97927" y1="58569" x2="98171" y2="6772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19" y="2177189"/>
            <a:ext cx="961732" cy="704879"/>
          </a:xfrm>
          <a:prstGeom prst="rect">
            <a:avLst/>
          </a:prstGeom>
        </p:spPr>
      </p:pic>
      <p:sp>
        <p:nvSpPr>
          <p:cNvPr id="563" name="TextBox 562">
            <a:extLst>
              <a:ext uri="{FF2B5EF4-FFF2-40B4-BE49-F238E27FC236}">
                <a16:creationId xmlns:a16="http://schemas.microsoft.com/office/drawing/2014/main" id="{DB5C31BE-9909-40DC-83DE-EEB44A0E0C24}"/>
              </a:ext>
            </a:extLst>
          </p:cNvPr>
          <p:cNvSpPr txBox="1"/>
          <p:nvPr/>
        </p:nvSpPr>
        <p:spPr>
          <a:xfrm>
            <a:off x="7767108" y="2381440"/>
            <a:ext cx="897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Trial exams</a:t>
            </a:r>
          </a:p>
        </p:txBody>
      </p:sp>
      <p:cxnSp>
        <p:nvCxnSpPr>
          <p:cNvPr id="564" name="Straight Connector 563">
            <a:extLst>
              <a:ext uri="{FF2B5EF4-FFF2-40B4-BE49-F238E27FC236}">
                <a16:creationId xmlns:a16="http://schemas.microsoft.com/office/drawing/2014/main" id="{0FEED1C0-5B0D-485E-B8EA-A4C7AEE468E6}"/>
              </a:ext>
            </a:extLst>
          </p:cNvPr>
          <p:cNvCxnSpPr>
            <a:cxnSpLocks/>
          </p:cNvCxnSpPr>
          <p:nvPr/>
        </p:nvCxnSpPr>
        <p:spPr>
          <a:xfrm>
            <a:off x="6513535" y="2144790"/>
            <a:ext cx="9051" cy="74930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6" name="Straight Connector 565">
            <a:extLst>
              <a:ext uri="{FF2B5EF4-FFF2-40B4-BE49-F238E27FC236}">
                <a16:creationId xmlns:a16="http://schemas.microsoft.com/office/drawing/2014/main" id="{E72C9CBC-96D9-4027-A016-A72CE841D1C4}"/>
              </a:ext>
            </a:extLst>
          </p:cNvPr>
          <p:cNvCxnSpPr>
            <a:cxnSpLocks/>
          </p:cNvCxnSpPr>
          <p:nvPr/>
        </p:nvCxnSpPr>
        <p:spPr>
          <a:xfrm>
            <a:off x="5878952" y="2174401"/>
            <a:ext cx="9051" cy="74930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7" name="Straight Connector 576">
            <a:extLst>
              <a:ext uri="{FF2B5EF4-FFF2-40B4-BE49-F238E27FC236}">
                <a16:creationId xmlns:a16="http://schemas.microsoft.com/office/drawing/2014/main" id="{ACAF2429-A371-4C3E-ACC1-7250CC3091CE}"/>
              </a:ext>
            </a:extLst>
          </p:cNvPr>
          <p:cNvCxnSpPr>
            <a:cxnSpLocks/>
          </p:cNvCxnSpPr>
          <p:nvPr/>
        </p:nvCxnSpPr>
        <p:spPr>
          <a:xfrm>
            <a:off x="3826562" y="2207763"/>
            <a:ext cx="9051" cy="74930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9" name="Straight Connector 578">
            <a:extLst>
              <a:ext uri="{FF2B5EF4-FFF2-40B4-BE49-F238E27FC236}">
                <a16:creationId xmlns:a16="http://schemas.microsoft.com/office/drawing/2014/main" id="{6FAD7EF2-7AB0-4BFF-B3F6-17E29B213EAA}"/>
              </a:ext>
            </a:extLst>
          </p:cNvPr>
          <p:cNvCxnSpPr>
            <a:cxnSpLocks/>
          </p:cNvCxnSpPr>
          <p:nvPr/>
        </p:nvCxnSpPr>
        <p:spPr>
          <a:xfrm>
            <a:off x="2367313" y="2174089"/>
            <a:ext cx="9051" cy="74930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0" name="Rectangle 579">
            <a:extLst>
              <a:ext uri="{FF2B5EF4-FFF2-40B4-BE49-F238E27FC236}">
                <a16:creationId xmlns:a16="http://schemas.microsoft.com/office/drawing/2014/main" id="{727C2E38-838A-4AFF-99B8-5EA972A69F3D}"/>
              </a:ext>
            </a:extLst>
          </p:cNvPr>
          <p:cNvSpPr/>
          <p:nvPr/>
        </p:nvSpPr>
        <p:spPr>
          <a:xfrm>
            <a:off x="1392923" y="2241225"/>
            <a:ext cx="1081466" cy="49171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18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Final exams</a:t>
            </a:r>
          </a:p>
        </p:txBody>
      </p:sp>
      <p:sp>
        <p:nvSpPr>
          <p:cNvPr id="611" name="TextBox 610">
            <a:extLst>
              <a:ext uri="{FF2B5EF4-FFF2-40B4-BE49-F238E27FC236}">
                <a16:creationId xmlns:a16="http://schemas.microsoft.com/office/drawing/2014/main" id="{89C957ED-A053-4581-8C45-E23C822C0A03}"/>
              </a:ext>
            </a:extLst>
          </p:cNvPr>
          <p:cNvSpPr txBox="1"/>
          <p:nvPr/>
        </p:nvSpPr>
        <p:spPr>
          <a:xfrm>
            <a:off x="3689417" y="2245650"/>
            <a:ext cx="897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Trial exams</a:t>
            </a:r>
          </a:p>
        </p:txBody>
      </p:sp>
      <p:cxnSp>
        <p:nvCxnSpPr>
          <p:cNvPr id="612" name="Straight Connector 611">
            <a:extLst>
              <a:ext uri="{FF2B5EF4-FFF2-40B4-BE49-F238E27FC236}">
                <a16:creationId xmlns:a16="http://schemas.microsoft.com/office/drawing/2014/main" id="{4D3D23A1-21AE-4A5F-9635-46E38F19BAB6}"/>
              </a:ext>
            </a:extLst>
          </p:cNvPr>
          <p:cNvCxnSpPr>
            <a:cxnSpLocks/>
          </p:cNvCxnSpPr>
          <p:nvPr/>
        </p:nvCxnSpPr>
        <p:spPr>
          <a:xfrm>
            <a:off x="4422152" y="2103239"/>
            <a:ext cx="9051" cy="74930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1" name="TextBox 310">
            <a:extLst>
              <a:ext uri="{FF2B5EF4-FFF2-40B4-BE49-F238E27FC236}">
                <a16:creationId xmlns:a16="http://schemas.microsoft.com/office/drawing/2014/main" id="{4E64330C-E1D9-ED4C-A99A-71B1F661D561}"/>
              </a:ext>
            </a:extLst>
          </p:cNvPr>
          <p:cNvSpPr txBox="1"/>
          <p:nvPr/>
        </p:nvSpPr>
        <p:spPr>
          <a:xfrm>
            <a:off x="4186502" y="13727252"/>
            <a:ext cx="107696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70C0"/>
                </a:solidFill>
                <a:latin typeface="Century Gothic" panose="020B0502020202020204" pitchFamily="34" charset="0"/>
              </a:rPr>
              <a:t>Fractions, decimals and percentages</a:t>
            </a:r>
          </a:p>
        </p:txBody>
      </p: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F347F049-5853-0C49-B90B-3270038CAC6A}"/>
              </a:ext>
            </a:extLst>
          </p:cNvPr>
          <p:cNvCxnSpPr>
            <a:cxnSpLocks/>
          </p:cNvCxnSpPr>
          <p:nvPr/>
        </p:nvCxnSpPr>
        <p:spPr>
          <a:xfrm flipH="1">
            <a:off x="4897490" y="12817637"/>
            <a:ext cx="2700" cy="370086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Rectangle 316">
            <a:extLst>
              <a:ext uri="{FF2B5EF4-FFF2-40B4-BE49-F238E27FC236}">
                <a16:creationId xmlns:a16="http://schemas.microsoft.com/office/drawing/2014/main" id="{09069ACC-258E-4717-B854-B0F3F88E7EEB}"/>
              </a:ext>
            </a:extLst>
          </p:cNvPr>
          <p:cNvSpPr/>
          <p:nvPr/>
        </p:nvSpPr>
        <p:spPr>
          <a:xfrm>
            <a:off x="4073292" y="12992325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Number</a:t>
            </a:r>
          </a:p>
        </p:txBody>
      </p:sp>
      <p:sp>
        <p:nvSpPr>
          <p:cNvPr id="318" name="TextBox 317">
            <a:extLst>
              <a:ext uri="{FF2B5EF4-FFF2-40B4-BE49-F238E27FC236}">
                <a16:creationId xmlns:a16="http://schemas.microsoft.com/office/drawing/2014/main" id="{4E64330C-E1D9-ED4C-A99A-71B1F661D561}"/>
              </a:ext>
            </a:extLst>
          </p:cNvPr>
          <p:cNvSpPr txBox="1"/>
          <p:nvPr/>
        </p:nvSpPr>
        <p:spPr>
          <a:xfrm>
            <a:off x="3893291" y="12549055"/>
            <a:ext cx="11359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70C0"/>
                </a:solidFill>
                <a:latin typeface="Century Gothic" panose="020B0502020202020204" pitchFamily="34" charset="0"/>
              </a:rPr>
              <a:t>Understanding percentages</a:t>
            </a:r>
          </a:p>
        </p:txBody>
      </p:sp>
      <p:sp>
        <p:nvSpPr>
          <p:cNvPr id="319" name="Rectangle 318">
            <a:extLst>
              <a:ext uri="{FF2B5EF4-FFF2-40B4-BE49-F238E27FC236}">
                <a16:creationId xmlns:a16="http://schemas.microsoft.com/office/drawing/2014/main" id="{09069ACC-258E-4717-B854-B0F3F88E7EEB}"/>
              </a:ext>
            </a:extLst>
          </p:cNvPr>
          <p:cNvSpPr/>
          <p:nvPr/>
        </p:nvSpPr>
        <p:spPr>
          <a:xfrm>
            <a:off x="5197754" y="12986452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Ratio</a:t>
            </a:r>
          </a:p>
        </p:txBody>
      </p:sp>
      <p:sp>
        <p:nvSpPr>
          <p:cNvPr id="320" name="TextBox 319">
            <a:extLst>
              <a:ext uri="{FF2B5EF4-FFF2-40B4-BE49-F238E27FC236}">
                <a16:creationId xmlns:a16="http://schemas.microsoft.com/office/drawing/2014/main" id="{3BCA0E21-2EBD-466F-812B-719FC24EA583}"/>
              </a:ext>
            </a:extLst>
          </p:cNvPr>
          <p:cNvSpPr txBox="1"/>
          <p:nvPr/>
        </p:nvSpPr>
        <p:spPr>
          <a:xfrm>
            <a:off x="5320026" y="13885952"/>
            <a:ext cx="135211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solidFill>
                  <a:srgbClr val="990099"/>
                </a:solidFill>
                <a:latin typeface="Century Gothic" panose="020B0502020202020204" pitchFamily="34" charset="0"/>
              </a:rPr>
              <a:t>Ratio</a:t>
            </a:r>
          </a:p>
        </p:txBody>
      </p:sp>
      <p:sp>
        <p:nvSpPr>
          <p:cNvPr id="322" name="Rectangle 321">
            <a:extLst>
              <a:ext uri="{FF2B5EF4-FFF2-40B4-BE49-F238E27FC236}">
                <a16:creationId xmlns:a16="http://schemas.microsoft.com/office/drawing/2014/main" id="{09069ACC-258E-4717-B854-B0F3F88E7EEB}"/>
              </a:ext>
            </a:extLst>
          </p:cNvPr>
          <p:cNvSpPr/>
          <p:nvPr/>
        </p:nvSpPr>
        <p:spPr>
          <a:xfrm>
            <a:off x="6340905" y="13012610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Number</a:t>
            </a:r>
          </a:p>
        </p:txBody>
      </p:sp>
      <p:cxnSp>
        <p:nvCxnSpPr>
          <p:cNvPr id="323" name="Straight Connector 322">
            <a:extLst>
              <a:ext uri="{FF2B5EF4-FFF2-40B4-BE49-F238E27FC236}">
                <a16:creationId xmlns:a16="http://schemas.microsoft.com/office/drawing/2014/main" id="{5D15AF80-BE15-4670-A52F-ED4411AA395D}"/>
              </a:ext>
            </a:extLst>
          </p:cNvPr>
          <p:cNvCxnSpPr>
            <a:cxnSpLocks/>
          </p:cNvCxnSpPr>
          <p:nvPr/>
        </p:nvCxnSpPr>
        <p:spPr>
          <a:xfrm>
            <a:off x="8394914" y="12407863"/>
            <a:ext cx="648138" cy="3853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8" name="TextBox 327">
            <a:extLst>
              <a:ext uri="{FF2B5EF4-FFF2-40B4-BE49-F238E27FC236}">
                <a16:creationId xmlns:a16="http://schemas.microsoft.com/office/drawing/2014/main" id="{4E64330C-E1D9-ED4C-A99A-71B1F661D561}"/>
              </a:ext>
            </a:extLst>
          </p:cNvPr>
          <p:cNvSpPr txBox="1"/>
          <p:nvPr/>
        </p:nvSpPr>
        <p:spPr>
          <a:xfrm>
            <a:off x="6269863" y="12598856"/>
            <a:ext cx="11359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70C0"/>
                </a:solidFill>
                <a:latin typeface="Century Gothic" panose="020B0502020202020204" pitchFamily="34" charset="0"/>
              </a:rPr>
              <a:t>Powers and roots</a:t>
            </a:r>
          </a:p>
        </p:txBody>
      </p:sp>
      <p:sp>
        <p:nvSpPr>
          <p:cNvPr id="330" name="Rectangle 329">
            <a:extLst>
              <a:ext uri="{FF2B5EF4-FFF2-40B4-BE49-F238E27FC236}">
                <a16:creationId xmlns:a16="http://schemas.microsoft.com/office/drawing/2014/main" id="{09069ACC-258E-4717-B854-B0F3F88E7EEB}"/>
              </a:ext>
            </a:extLst>
          </p:cNvPr>
          <p:cNvSpPr/>
          <p:nvPr/>
        </p:nvSpPr>
        <p:spPr>
          <a:xfrm rot="18311057">
            <a:off x="7576197" y="12641646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Algebra</a:t>
            </a:r>
          </a:p>
        </p:txBody>
      </p:sp>
      <p:sp>
        <p:nvSpPr>
          <p:cNvPr id="332" name="TextBox 331">
            <a:extLst>
              <a:ext uri="{FF2B5EF4-FFF2-40B4-BE49-F238E27FC236}">
                <a16:creationId xmlns:a16="http://schemas.microsoft.com/office/drawing/2014/main" id="{95A15AD4-04FE-264A-84D2-45F173189A12}"/>
              </a:ext>
            </a:extLst>
          </p:cNvPr>
          <p:cNvSpPr txBox="1"/>
          <p:nvPr/>
        </p:nvSpPr>
        <p:spPr>
          <a:xfrm>
            <a:off x="8224817" y="13430904"/>
            <a:ext cx="149724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Sequences</a:t>
            </a:r>
          </a:p>
        </p:txBody>
      </p:sp>
      <p:cxnSp>
        <p:nvCxnSpPr>
          <p:cNvPr id="349" name="Straight Connector 348">
            <a:extLst>
              <a:ext uri="{FF2B5EF4-FFF2-40B4-BE49-F238E27FC236}">
                <a16:creationId xmlns:a16="http://schemas.microsoft.com/office/drawing/2014/main" id="{26699919-8E7A-43B0-B436-E1CD2D9CA14B}"/>
              </a:ext>
            </a:extLst>
          </p:cNvPr>
          <p:cNvCxnSpPr>
            <a:cxnSpLocks/>
          </p:cNvCxnSpPr>
          <p:nvPr/>
        </p:nvCxnSpPr>
        <p:spPr>
          <a:xfrm flipH="1" flipV="1">
            <a:off x="8588560" y="13281926"/>
            <a:ext cx="280722" cy="185654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Straight Connector 355">
            <a:extLst>
              <a:ext uri="{FF2B5EF4-FFF2-40B4-BE49-F238E27FC236}">
                <a16:creationId xmlns:a16="http://schemas.microsoft.com/office/drawing/2014/main" id="{26699919-8E7A-43B0-B436-E1CD2D9CA14B}"/>
              </a:ext>
            </a:extLst>
          </p:cNvPr>
          <p:cNvCxnSpPr>
            <a:cxnSpLocks/>
          </p:cNvCxnSpPr>
          <p:nvPr/>
        </p:nvCxnSpPr>
        <p:spPr>
          <a:xfrm flipH="1">
            <a:off x="8655748" y="11249499"/>
            <a:ext cx="226051" cy="166303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1" name="TextBox 360">
            <a:extLst>
              <a:ext uri="{FF2B5EF4-FFF2-40B4-BE49-F238E27FC236}">
                <a16:creationId xmlns:a16="http://schemas.microsoft.com/office/drawing/2014/main" id="{95A15AD4-04FE-264A-84D2-45F173189A12}"/>
              </a:ext>
            </a:extLst>
          </p:cNvPr>
          <p:cNvSpPr txBox="1"/>
          <p:nvPr/>
        </p:nvSpPr>
        <p:spPr>
          <a:xfrm>
            <a:off x="6935655" y="12253219"/>
            <a:ext cx="149724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Plot and interpret graphs</a:t>
            </a:r>
          </a:p>
        </p:txBody>
      </p:sp>
      <p:sp>
        <p:nvSpPr>
          <p:cNvPr id="362" name="Rectangle 361">
            <a:extLst>
              <a:ext uri="{FF2B5EF4-FFF2-40B4-BE49-F238E27FC236}">
                <a16:creationId xmlns:a16="http://schemas.microsoft.com/office/drawing/2014/main" id="{09069ACC-258E-4717-B854-B0F3F88E7EEB}"/>
              </a:ext>
            </a:extLst>
          </p:cNvPr>
          <p:cNvSpPr/>
          <p:nvPr/>
        </p:nvSpPr>
        <p:spPr>
          <a:xfrm rot="2893660">
            <a:off x="7574919" y="11310299"/>
            <a:ext cx="1750667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Probability</a:t>
            </a:r>
          </a:p>
        </p:txBody>
      </p:sp>
      <p:cxnSp>
        <p:nvCxnSpPr>
          <p:cNvPr id="366" name="Straight Connector 365">
            <a:extLst>
              <a:ext uri="{FF2B5EF4-FFF2-40B4-BE49-F238E27FC236}">
                <a16:creationId xmlns:a16="http://schemas.microsoft.com/office/drawing/2014/main" id="{FC08E28A-F52F-48A3-94BB-55D3CAEC1194}"/>
              </a:ext>
            </a:extLst>
          </p:cNvPr>
          <p:cNvCxnSpPr>
            <a:cxnSpLocks/>
          </p:cNvCxnSpPr>
          <p:nvPr/>
        </p:nvCxnSpPr>
        <p:spPr>
          <a:xfrm>
            <a:off x="4781831" y="10894498"/>
            <a:ext cx="0" cy="62905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" name="Rectangle 367">
            <a:extLst>
              <a:ext uri="{FF2B5EF4-FFF2-40B4-BE49-F238E27FC236}">
                <a16:creationId xmlns:a16="http://schemas.microsoft.com/office/drawing/2014/main" id="{09069ACC-258E-4717-B854-B0F3F88E7EEB}"/>
              </a:ext>
            </a:extLst>
          </p:cNvPr>
          <p:cNvSpPr/>
          <p:nvPr/>
        </p:nvSpPr>
        <p:spPr>
          <a:xfrm>
            <a:off x="5879151" y="10835964"/>
            <a:ext cx="1688560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Geometry</a:t>
            </a:r>
          </a:p>
        </p:txBody>
      </p:sp>
      <p:sp>
        <p:nvSpPr>
          <p:cNvPr id="373" name="TextBox 372">
            <a:extLst>
              <a:ext uri="{FF2B5EF4-FFF2-40B4-BE49-F238E27FC236}">
                <a16:creationId xmlns:a16="http://schemas.microsoft.com/office/drawing/2014/main" id="{4E64330C-E1D9-ED4C-A99A-71B1F661D561}"/>
              </a:ext>
            </a:extLst>
          </p:cNvPr>
          <p:cNvSpPr txBox="1"/>
          <p:nvPr/>
        </p:nvSpPr>
        <p:spPr>
          <a:xfrm>
            <a:off x="8353747" y="10824447"/>
            <a:ext cx="12272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Introducing probability</a:t>
            </a:r>
          </a:p>
        </p:txBody>
      </p:sp>
      <p:cxnSp>
        <p:nvCxnSpPr>
          <p:cNvPr id="382" name="Straight Connector 381">
            <a:extLst>
              <a:ext uri="{FF2B5EF4-FFF2-40B4-BE49-F238E27FC236}">
                <a16:creationId xmlns:a16="http://schemas.microsoft.com/office/drawing/2014/main" id="{D2D20838-3C89-4D2B-9821-C5E05F0870B0}"/>
              </a:ext>
            </a:extLst>
          </p:cNvPr>
          <p:cNvCxnSpPr>
            <a:cxnSpLocks/>
          </p:cNvCxnSpPr>
          <p:nvPr/>
        </p:nvCxnSpPr>
        <p:spPr>
          <a:xfrm flipV="1">
            <a:off x="7285703" y="11455092"/>
            <a:ext cx="0" cy="244844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3" name="TextBox 382">
            <a:extLst>
              <a:ext uri="{FF2B5EF4-FFF2-40B4-BE49-F238E27FC236}">
                <a16:creationId xmlns:a16="http://schemas.microsoft.com/office/drawing/2014/main" id="{8CAB91AD-DDFD-4527-8A43-BEA7FD529F83}"/>
              </a:ext>
            </a:extLst>
          </p:cNvPr>
          <p:cNvSpPr txBox="1"/>
          <p:nvPr/>
        </p:nvSpPr>
        <p:spPr>
          <a:xfrm>
            <a:off x="6640670" y="11624632"/>
            <a:ext cx="13879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Angles in parallel lines</a:t>
            </a:r>
          </a:p>
        </p:txBody>
      </p:sp>
      <p:cxnSp>
        <p:nvCxnSpPr>
          <p:cNvPr id="390" name="Straight Connector 389">
            <a:extLst>
              <a:ext uri="{FF2B5EF4-FFF2-40B4-BE49-F238E27FC236}">
                <a16:creationId xmlns:a16="http://schemas.microsoft.com/office/drawing/2014/main" id="{FB45D753-BFC5-4302-A461-272CD09D8F32}"/>
              </a:ext>
            </a:extLst>
          </p:cNvPr>
          <p:cNvCxnSpPr>
            <a:cxnSpLocks/>
          </p:cNvCxnSpPr>
          <p:nvPr/>
        </p:nvCxnSpPr>
        <p:spPr>
          <a:xfrm>
            <a:off x="6962593" y="10695469"/>
            <a:ext cx="1262" cy="31052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3" name="TextBox 412">
            <a:extLst>
              <a:ext uri="{FF2B5EF4-FFF2-40B4-BE49-F238E27FC236}">
                <a16:creationId xmlns:a16="http://schemas.microsoft.com/office/drawing/2014/main" id="{8CAB91AD-DDFD-4527-8A43-BEA7FD529F83}"/>
              </a:ext>
            </a:extLst>
          </p:cNvPr>
          <p:cNvSpPr txBox="1"/>
          <p:nvPr/>
        </p:nvSpPr>
        <p:spPr>
          <a:xfrm>
            <a:off x="6184566" y="10317418"/>
            <a:ext cx="1170295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Circles and compound area</a:t>
            </a:r>
          </a:p>
        </p:txBody>
      </p:sp>
      <p:cxnSp>
        <p:nvCxnSpPr>
          <p:cNvPr id="427" name="Straight Connector 426">
            <a:extLst>
              <a:ext uri="{FF2B5EF4-FFF2-40B4-BE49-F238E27FC236}">
                <a16:creationId xmlns:a16="http://schemas.microsoft.com/office/drawing/2014/main" id="{D2D20838-3C89-4D2B-9821-C5E05F0870B0}"/>
              </a:ext>
            </a:extLst>
          </p:cNvPr>
          <p:cNvCxnSpPr>
            <a:cxnSpLocks/>
          </p:cNvCxnSpPr>
          <p:nvPr/>
        </p:nvCxnSpPr>
        <p:spPr>
          <a:xfrm flipV="1">
            <a:off x="6178594" y="11465812"/>
            <a:ext cx="0" cy="244844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8" name="TextBox 427">
            <a:extLst>
              <a:ext uri="{FF2B5EF4-FFF2-40B4-BE49-F238E27FC236}">
                <a16:creationId xmlns:a16="http://schemas.microsoft.com/office/drawing/2014/main" id="{8CAB91AD-DDFD-4527-8A43-BEA7FD529F83}"/>
              </a:ext>
            </a:extLst>
          </p:cNvPr>
          <p:cNvSpPr txBox="1"/>
          <p:nvPr/>
        </p:nvSpPr>
        <p:spPr>
          <a:xfrm>
            <a:off x="5533561" y="11635352"/>
            <a:ext cx="138793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3D shapes, capacity and volume</a:t>
            </a:r>
          </a:p>
        </p:txBody>
      </p:sp>
      <p:cxnSp>
        <p:nvCxnSpPr>
          <p:cNvPr id="429" name="Straight Connector 428">
            <a:extLst>
              <a:ext uri="{FF2B5EF4-FFF2-40B4-BE49-F238E27FC236}">
                <a16:creationId xmlns:a16="http://schemas.microsoft.com/office/drawing/2014/main" id="{FC08E28A-F52F-48A3-94BB-55D3CAEC1194}"/>
              </a:ext>
            </a:extLst>
          </p:cNvPr>
          <p:cNvCxnSpPr>
            <a:cxnSpLocks/>
          </p:cNvCxnSpPr>
          <p:nvPr/>
        </p:nvCxnSpPr>
        <p:spPr>
          <a:xfrm>
            <a:off x="5711325" y="10894499"/>
            <a:ext cx="0" cy="62905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Connector 431">
            <a:extLst>
              <a:ext uri="{FF2B5EF4-FFF2-40B4-BE49-F238E27FC236}">
                <a16:creationId xmlns:a16="http://schemas.microsoft.com/office/drawing/2014/main" id="{5D15AF80-BE15-4670-A52F-ED4411AA395D}"/>
              </a:ext>
            </a:extLst>
          </p:cNvPr>
          <p:cNvCxnSpPr>
            <a:cxnSpLocks/>
          </p:cNvCxnSpPr>
          <p:nvPr/>
        </p:nvCxnSpPr>
        <p:spPr>
          <a:xfrm>
            <a:off x="6438950" y="13079151"/>
            <a:ext cx="7356" cy="61476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Straight Connector 432">
            <a:extLst>
              <a:ext uri="{FF2B5EF4-FFF2-40B4-BE49-F238E27FC236}">
                <a16:creationId xmlns:a16="http://schemas.microsoft.com/office/drawing/2014/main" id="{E8AAB0BF-36A9-804A-8EA6-26A41D71410B}"/>
              </a:ext>
            </a:extLst>
          </p:cNvPr>
          <p:cNvCxnSpPr>
            <a:cxnSpLocks/>
          </p:cNvCxnSpPr>
          <p:nvPr/>
        </p:nvCxnSpPr>
        <p:spPr>
          <a:xfrm flipH="1" flipV="1">
            <a:off x="5965995" y="13594578"/>
            <a:ext cx="6196" cy="31999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Connector 437">
            <a:extLst>
              <a:ext uri="{FF2B5EF4-FFF2-40B4-BE49-F238E27FC236}">
                <a16:creationId xmlns:a16="http://schemas.microsoft.com/office/drawing/2014/main" id="{5D15AF80-BE15-4670-A52F-ED4411AA395D}"/>
              </a:ext>
            </a:extLst>
          </p:cNvPr>
          <p:cNvCxnSpPr>
            <a:cxnSpLocks/>
          </p:cNvCxnSpPr>
          <p:nvPr/>
        </p:nvCxnSpPr>
        <p:spPr>
          <a:xfrm>
            <a:off x="7818811" y="13078440"/>
            <a:ext cx="7356" cy="61476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Straight Connector 440">
            <a:extLst>
              <a:ext uri="{FF2B5EF4-FFF2-40B4-BE49-F238E27FC236}">
                <a16:creationId xmlns:a16="http://schemas.microsoft.com/office/drawing/2014/main" id="{F347F049-5853-0C49-B90B-3270038CAC6A}"/>
              </a:ext>
            </a:extLst>
          </p:cNvPr>
          <p:cNvCxnSpPr>
            <a:cxnSpLocks/>
          </p:cNvCxnSpPr>
          <p:nvPr/>
        </p:nvCxnSpPr>
        <p:spPr>
          <a:xfrm flipH="1">
            <a:off x="7122026" y="12838619"/>
            <a:ext cx="2700" cy="370086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8" name="Rectangle 447">
            <a:extLst>
              <a:ext uri="{FF2B5EF4-FFF2-40B4-BE49-F238E27FC236}">
                <a16:creationId xmlns:a16="http://schemas.microsoft.com/office/drawing/2014/main" id="{09069ACC-258E-4717-B854-B0F3F88E7EEB}"/>
              </a:ext>
            </a:extLst>
          </p:cNvPr>
          <p:cNvSpPr/>
          <p:nvPr/>
        </p:nvSpPr>
        <p:spPr>
          <a:xfrm>
            <a:off x="4446879" y="10852665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Ratio</a:t>
            </a:r>
          </a:p>
        </p:txBody>
      </p:sp>
      <p:cxnSp>
        <p:nvCxnSpPr>
          <p:cNvPr id="449" name="Straight Connector 448">
            <a:extLst>
              <a:ext uri="{FF2B5EF4-FFF2-40B4-BE49-F238E27FC236}">
                <a16:creationId xmlns:a16="http://schemas.microsoft.com/office/drawing/2014/main" id="{FB45D753-BFC5-4302-A461-272CD09D8F32}"/>
              </a:ext>
            </a:extLst>
          </p:cNvPr>
          <p:cNvCxnSpPr>
            <a:cxnSpLocks/>
          </p:cNvCxnSpPr>
          <p:nvPr/>
        </p:nvCxnSpPr>
        <p:spPr>
          <a:xfrm>
            <a:off x="5219574" y="10716516"/>
            <a:ext cx="1262" cy="31052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" name="TextBox 449">
            <a:extLst>
              <a:ext uri="{FF2B5EF4-FFF2-40B4-BE49-F238E27FC236}">
                <a16:creationId xmlns:a16="http://schemas.microsoft.com/office/drawing/2014/main" id="{3BCA0E21-2EBD-466F-812B-719FC24EA583}"/>
              </a:ext>
            </a:extLst>
          </p:cNvPr>
          <p:cNvSpPr txBox="1"/>
          <p:nvPr/>
        </p:nvSpPr>
        <p:spPr>
          <a:xfrm>
            <a:off x="4557497" y="10470735"/>
            <a:ext cx="135211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solidFill>
                  <a:srgbClr val="990099"/>
                </a:solidFill>
                <a:latin typeface="Century Gothic" panose="020B0502020202020204" pitchFamily="34" charset="0"/>
              </a:rPr>
              <a:t>Proportion</a:t>
            </a:r>
          </a:p>
        </p:txBody>
      </p:sp>
      <p:sp>
        <p:nvSpPr>
          <p:cNvPr id="451" name="Rectangle 450">
            <a:extLst>
              <a:ext uri="{FF2B5EF4-FFF2-40B4-BE49-F238E27FC236}">
                <a16:creationId xmlns:a16="http://schemas.microsoft.com/office/drawing/2014/main" id="{09069ACC-258E-4717-B854-B0F3F88E7EEB}"/>
              </a:ext>
            </a:extLst>
          </p:cNvPr>
          <p:cNvSpPr/>
          <p:nvPr/>
        </p:nvSpPr>
        <p:spPr>
          <a:xfrm>
            <a:off x="3115177" y="10845346"/>
            <a:ext cx="1688560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Geometry</a:t>
            </a:r>
          </a:p>
        </p:txBody>
      </p: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D2D20838-3C89-4D2B-9821-C5E05F0870B0}"/>
              </a:ext>
            </a:extLst>
          </p:cNvPr>
          <p:cNvCxnSpPr>
            <a:cxnSpLocks/>
          </p:cNvCxnSpPr>
          <p:nvPr/>
        </p:nvCxnSpPr>
        <p:spPr>
          <a:xfrm flipV="1">
            <a:off x="4521729" y="11464474"/>
            <a:ext cx="0" cy="244844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3" name="TextBox 452">
            <a:extLst>
              <a:ext uri="{FF2B5EF4-FFF2-40B4-BE49-F238E27FC236}">
                <a16:creationId xmlns:a16="http://schemas.microsoft.com/office/drawing/2014/main" id="{8CAB91AD-DDFD-4527-8A43-BEA7FD529F83}"/>
              </a:ext>
            </a:extLst>
          </p:cNvPr>
          <p:cNvSpPr txBox="1"/>
          <p:nvPr/>
        </p:nvSpPr>
        <p:spPr>
          <a:xfrm>
            <a:off x="3921956" y="11654911"/>
            <a:ext cx="122591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Constructions </a:t>
            </a:r>
          </a:p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and loci</a:t>
            </a:r>
          </a:p>
        </p:txBody>
      </p: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FB45D753-BFC5-4302-A461-272CD09D8F32}"/>
              </a:ext>
            </a:extLst>
          </p:cNvPr>
          <p:cNvCxnSpPr>
            <a:cxnSpLocks/>
          </p:cNvCxnSpPr>
          <p:nvPr/>
        </p:nvCxnSpPr>
        <p:spPr>
          <a:xfrm>
            <a:off x="3619309" y="10751620"/>
            <a:ext cx="1262" cy="31052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5" name="TextBox 454">
            <a:extLst>
              <a:ext uri="{FF2B5EF4-FFF2-40B4-BE49-F238E27FC236}">
                <a16:creationId xmlns:a16="http://schemas.microsoft.com/office/drawing/2014/main" id="{8CAB91AD-DDFD-4527-8A43-BEA7FD529F83}"/>
              </a:ext>
            </a:extLst>
          </p:cNvPr>
          <p:cNvSpPr txBox="1"/>
          <p:nvPr/>
        </p:nvSpPr>
        <p:spPr>
          <a:xfrm>
            <a:off x="3451377" y="10499431"/>
            <a:ext cx="117029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Similarity and congruence</a:t>
            </a:r>
          </a:p>
        </p:txBody>
      </p:sp>
      <p:cxnSp>
        <p:nvCxnSpPr>
          <p:cNvPr id="456" name="Straight Connector 455">
            <a:extLst>
              <a:ext uri="{FF2B5EF4-FFF2-40B4-BE49-F238E27FC236}">
                <a16:creationId xmlns:a16="http://schemas.microsoft.com/office/drawing/2014/main" id="{FC08E28A-F52F-48A3-94BB-55D3CAEC1194}"/>
              </a:ext>
            </a:extLst>
          </p:cNvPr>
          <p:cNvCxnSpPr>
            <a:cxnSpLocks/>
          </p:cNvCxnSpPr>
          <p:nvPr/>
        </p:nvCxnSpPr>
        <p:spPr>
          <a:xfrm>
            <a:off x="3165578" y="10914929"/>
            <a:ext cx="0" cy="62905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8" name="Rectangle 457">
            <a:extLst>
              <a:ext uri="{FF2B5EF4-FFF2-40B4-BE49-F238E27FC236}">
                <a16:creationId xmlns:a16="http://schemas.microsoft.com/office/drawing/2014/main" id="{09069ACC-258E-4717-B854-B0F3F88E7EEB}"/>
              </a:ext>
            </a:extLst>
          </p:cNvPr>
          <p:cNvSpPr/>
          <p:nvPr/>
        </p:nvSpPr>
        <p:spPr>
          <a:xfrm>
            <a:off x="1629883" y="10821631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Algebra</a:t>
            </a:r>
          </a:p>
        </p:txBody>
      </p:sp>
      <p:sp>
        <p:nvSpPr>
          <p:cNvPr id="459" name="TextBox 458">
            <a:extLst>
              <a:ext uri="{FF2B5EF4-FFF2-40B4-BE49-F238E27FC236}">
                <a16:creationId xmlns:a16="http://schemas.microsoft.com/office/drawing/2014/main" id="{95A15AD4-04FE-264A-84D2-45F173189A12}"/>
              </a:ext>
            </a:extLst>
          </p:cNvPr>
          <p:cNvSpPr txBox="1"/>
          <p:nvPr/>
        </p:nvSpPr>
        <p:spPr>
          <a:xfrm>
            <a:off x="1356266" y="11726001"/>
            <a:ext cx="11689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Applied graphs</a:t>
            </a:r>
          </a:p>
        </p:txBody>
      </p:sp>
      <p:cxnSp>
        <p:nvCxnSpPr>
          <p:cNvPr id="460" name="Straight Connector 459">
            <a:extLst>
              <a:ext uri="{FF2B5EF4-FFF2-40B4-BE49-F238E27FC236}">
                <a16:creationId xmlns:a16="http://schemas.microsoft.com/office/drawing/2014/main" id="{873F86B1-BB2B-4023-A500-84B2C5AEE327}"/>
              </a:ext>
            </a:extLst>
          </p:cNvPr>
          <p:cNvCxnSpPr>
            <a:cxnSpLocks/>
          </p:cNvCxnSpPr>
          <p:nvPr/>
        </p:nvCxnSpPr>
        <p:spPr>
          <a:xfrm flipV="1">
            <a:off x="2043645" y="11439147"/>
            <a:ext cx="0" cy="32170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2" name="Straight Connector 461">
            <a:extLst>
              <a:ext uri="{FF2B5EF4-FFF2-40B4-BE49-F238E27FC236}">
                <a16:creationId xmlns:a16="http://schemas.microsoft.com/office/drawing/2014/main" id="{5D15AF80-BE15-4670-A52F-ED4411AA395D}"/>
              </a:ext>
            </a:extLst>
          </p:cNvPr>
          <p:cNvCxnSpPr>
            <a:cxnSpLocks/>
          </p:cNvCxnSpPr>
          <p:nvPr/>
        </p:nvCxnSpPr>
        <p:spPr>
          <a:xfrm flipV="1">
            <a:off x="1625835" y="10851106"/>
            <a:ext cx="327589" cy="63560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3" name="Rectangle 462">
            <a:extLst>
              <a:ext uri="{FF2B5EF4-FFF2-40B4-BE49-F238E27FC236}">
                <a16:creationId xmlns:a16="http://schemas.microsoft.com/office/drawing/2014/main" id="{09069ACC-258E-4717-B854-B0F3F88E7EEB}"/>
              </a:ext>
            </a:extLst>
          </p:cNvPr>
          <p:cNvSpPr/>
          <p:nvPr/>
        </p:nvSpPr>
        <p:spPr>
          <a:xfrm rot="5400000">
            <a:off x="597149" y="9888467"/>
            <a:ext cx="1750667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Probability</a:t>
            </a:r>
          </a:p>
        </p:txBody>
      </p:sp>
      <p:cxnSp>
        <p:nvCxnSpPr>
          <p:cNvPr id="464" name="Straight Connector 463">
            <a:extLst>
              <a:ext uri="{FF2B5EF4-FFF2-40B4-BE49-F238E27FC236}">
                <a16:creationId xmlns:a16="http://schemas.microsoft.com/office/drawing/2014/main" id="{26699919-8E7A-43B0-B436-E1CD2D9CA14B}"/>
              </a:ext>
            </a:extLst>
          </p:cNvPr>
          <p:cNvCxnSpPr>
            <a:cxnSpLocks/>
          </p:cNvCxnSpPr>
          <p:nvPr/>
        </p:nvCxnSpPr>
        <p:spPr>
          <a:xfrm flipH="1">
            <a:off x="1674357" y="10478662"/>
            <a:ext cx="226051" cy="166303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5" name="TextBox 464">
            <a:extLst>
              <a:ext uri="{FF2B5EF4-FFF2-40B4-BE49-F238E27FC236}">
                <a16:creationId xmlns:a16="http://schemas.microsoft.com/office/drawing/2014/main" id="{4E64330C-E1D9-ED4C-A99A-71B1F661D561}"/>
              </a:ext>
            </a:extLst>
          </p:cNvPr>
          <p:cNvSpPr txBox="1"/>
          <p:nvPr/>
        </p:nvSpPr>
        <p:spPr>
          <a:xfrm>
            <a:off x="1511734" y="10023345"/>
            <a:ext cx="12272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Further probability</a:t>
            </a: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8031" y="295551"/>
            <a:ext cx="2797146" cy="769967"/>
          </a:xfrm>
          <a:prstGeom prst="rect">
            <a:avLst/>
          </a:prstGeom>
        </p:spPr>
      </p:pic>
      <p:cxnSp>
        <p:nvCxnSpPr>
          <p:cNvPr id="629" name="Straight Connector 628">
            <a:extLst>
              <a:ext uri="{FF2B5EF4-FFF2-40B4-BE49-F238E27FC236}">
                <a16:creationId xmlns:a16="http://schemas.microsoft.com/office/drawing/2014/main" id="{2B3BC208-4D54-48CB-9E25-0520A43FEE27}"/>
              </a:ext>
            </a:extLst>
          </p:cNvPr>
          <p:cNvCxnSpPr>
            <a:cxnSpLocks/>
          </p:cNvCxnSpPr>
          <p:nvPr/>
        </p:nvCxnSpPr>
        <p:spPr>
          <a:xfrm flipH="1">
            <a:off x="2752232" y="6531075"/>
            <a:ext cx="2051" cy="66349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0" name="Rectangle 629">
            <a:extLst>
              <a:ext uri="{FF2B5EF4-FFF2-40B4-BE49-F238E27FC236}">
                <a16:creationId xmlns:a16="http://schemas.microsoft.com/office/drawing/2014/main" id="{09069ACC-258E-4717-B854-B0F3F88E7EEB}"/>
              </a:ext>
            </a:extLst>
          </p:cNvPr>
          <p:cNvSpPr/>
          <p:nvPr/>
        </p:nvSpPr>
        <p:spPr>
          <a:xfrm>
            <a:off x="2802584" y="6458750"/>
            <a:ext cx="1688560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Geometry</a:t>
            </a:r>
          </a:p>
        </p:txBody>
      </p:sp>
      <p:sp>
        <p:nvSpPr>
          <p:cNvPr id="641" name="Rectangle 640">
            <a:extLst>
              <a:ext uri="{FF2B5EF4-FFF2-40B4-BE49-F238E27FC236}">
                <a16:creationId xmlns:a16="http://schemas.microsoft.com/office/drawing/2014/main" id="{09069ACC-258E-4717-B854-B0F3F88E7EEB}"/>
              </a:ext>
            </a:extLst>
          </p:cNvPr>
          <p:cNvSpPr/>
          <p:nvPr/>
        </p:nvSpPr>
        <p:spPr>
          <a:xfrm rot="407848">
            <a:off x="1250678" y="6442715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Data</a:t>
            </a:r>
          </a:p>
        </p:txBody>
      </p:sp>
      <p:cxnSp>
        <p:nvCxnSpPr>
          <p:cNvPr id="643" name="Straight Connector 642">
            <a:extLst>
              <a:ext uri="{FF2B5EF4-FFF2-40B4-BE49-F238E27FC236}">
                <a16:creationId xmlns:a16="http://schemas.microsoft.com/office/drawing/2014/main" id="{873F86B1-BB2B-4023-A500-84B2C5AEE327}"/>
              </a:ext>
            </a:extLst>
          </p:cNvPr>
          <p:cNvCxnSpPr>
            <a:cxnSpLocks/>
          </p:cNvCxnSpPr>
          <p:nvPr/>
        </p:nvCxnSpPr>
        <p:spPr>
          <a:xfrm flipV="1">
            <a:off x="2076938" y="7060042"/>
            <a:ext cx="118001" cy="354812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5" name="TextBox 644">
            <a:extLst>
              <a:ext uri="{FF2B5EF4-FFF2-40B4-BE49-F238E27FC236}">
                <a16:creationId xmlns:a16="http://schemas.microsoft.com/office/drawing/2014/main" id="{3BCA0E21-2EBD-466F-812B-719FC24EA583}"/>
              </a:ext>
            </a:extLst>
          </p:cNvPr>
          <p:cNvSpPr txBox="1"/>
          <p:nvPr/>
        </p:nvSpPr>
        <p:spPr>
          <a:xfrm>
            <a:off x="302054" y="7230309"/>
            <a:ext cx="123607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solidFill>
                  <a:srgbClr val="FF00FF"/>
                </a:solidFill>
                <a:latin typeface="Century Gothic" panose="020B0502020202020204" pitchFamily="34" charset="0"/>
              </a:rPr>
              <a:t>Cumulative frequency and box plots</a:t>
            </a:r>
          </a:p>
        </p:txBody>
      </p:sp>
      <p:sp>
        <p:nvSpPr>
          <p:cNvPr id="646" name="TextBox 645">
            <a:extLst>
              <a:ext uri="{FF2B5EF4-FFF2-40B4-BE49-F238E27FC236}">
                <a16:creationId xmlns:a16="http://schemas.microsoft.com/office/drawing/2014/main" id="{3BCA0E21-2EBD-466F-812B-719FC24EA583}"/>
              </a:ext>
            </a:extLst>
          </p:cNvPr>
          <p:cNvSpPr txBox="1"/>
          <p:nvPr/>
        </p:nvSpPr>
        <p:spPr>
          <a:xfrm>
            <a:off x="1408542" y="7444018"/>
            <a:ext cx="123607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solidFill>
                  <a:srgbClr val="FF00FF"/>
                </a:solidFill>
                <a:latin typeface="Century Gothic" panose="020B0502020202020204" pitchFamily="34" charset="0"/>
              </a:rPr>
              <a:t>Sampling</a:t>
            </a:r>
          </a:p>
        </p:txBody>
      </p:sp>
      <p:cxnSp>
        <p:nvCxnSpPr>
          <p:cNvPr id="648" name="Straight Connector 647">
            <a:extLst>
              <a:ext uri="{FF2B5EF4-FFF2-40B4-BE49-F238E27FC236}">
                <a16:creationId xmlns:a16="http://schemas.microsoft.com/office/drawing/2014/main" id="{873F86B1-BB2B-4023-A500-84B2C5AEE327}"/>
              </a:ext>
            </a:extLst>
          </p:cNvPr>
          <p:cNvCxnSpPr>
            <a:cxnSpLocks/>
          </p:cNvCxnSpPr>
          <p:nvPr/>
        </p:nvCxnSpPr>
        <p:spPr>
          <a:xfrm flipV="1">
            <a:off x="1235099" y="6916526"/>
            <a:ext cx="316569" cy="331055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0" name="Straight Connector 649">
            <a:extLst>
              <a:ext uri="{FF2B5EF4-FFF2-40B4-BE49-F238E27FC236}">
                <a16:creationId xmlns:a16="http://schemas.microsoft.com/office/drawing/2014/main" id="{873F86B1-BB2B-4023-A500-84B2C5AEE327}"/>
              </a:ext>
            </a:extLst>
          </p:cNvPr>
          <p:cNvCxnSpPr>
            <a:cxnSpLocks/>
          </p:cNvCxnSpPr>
          <p:nvPr/>
        </p:nvCxnSpPr>
        <p:spPr>
          <a:xfrm flipV="1">
            <a:off x="1072543" y="6798146"/>
            <a:ext cx="314414" cy="102656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2" name="Straight Connector 651">
            <a:extLst>
              <a:ext uri="{FF2B5EF4-FFF2-40B4-BE49-F238E27FC236}">
                <a16:creationId xmlns:a16="http://schemas.microsoft.com/office/drawing/2014/main" id="{5D15AF80-BE15-4670-A52F-ED4411AA395D}"/>
              </a:ext>
            </a:extLst>
          </p:cNvPr>
          <p:cNvCxnSpPr>
            <a:cxnSpLocks/>
          </p:cNvCxnSpPr>
          <p:nvPr/>
        </p:nvCxnSpPr>
        <p:spPr>
          <a:xfrm flipV="1">
            <a:off x="1186181" y="6369784"/>
            <a:ext cx="583272" cy="32315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3" name="Rectangle 652">
            <a:extLst>
              <a:ext uri="{FF2B5EF4-FFF2-40B4-BE49-F238E27FC236}">
                <a16:creationId xmlns:a16="http://schemas.microsoft.com/office/drawing/2014/main" id="{09069ACC-258E-4717-B854-B0F3F88E7EEB}"/>
              </a:ext>
            </a:extLst>
          </p:cNvPr>
          <p:cNvSpPr/>
          <p:nvPr/>
        </p:nvSpPr>
        <p:spPr>
          <a:xfrm rot="16200000">
            <a:off x="410096" y="5356721"/>
            <a:ext cx="1750667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Probability</a:t>
            </a:r>
          </a:p>
        </p:txBody>
      </p:sp>
      <p:cxnSp>
        <p:nvCxnSpPr>
          <p:cNvPr id="654" name="Straight Connector 653">
            <a:extLst>
              <a:ext uri="{FF2B5EF4-FFF2-40B4-BE49-F238E27FC236}">
                <a16:creationId xmlns:a16="http://schemas.microsoft.com/office/drawing/2014/main" id="{26699919-8E7A-43B0-B436-E1CD2D9CA14B}"/>
              </a:ext>
            </a:extLst>
          </p:cNvPr>
          <p:cNvCxnSpPr>
            <a:cxnSpLocks/>
          </p:cNvCxnSpPr>
          <p:nvPr/>
        </p:nvCxnSpPr>
        <p:spPr>
          <a:xfrm>
            <a:off x="731364" y="5583097"/>
            <a:ext cx="258577" cy="28598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5" name="TextBox 654">
            <a:extLst>
              <a:ext uri="{FF2B5EF4-FFF2-40B4-BE49-F238E27FC236}">
                <a16:creationId xmlns:a16="http://schemas.microsoft.com/office/drawing/2014/main" id="{4E64330C-E1D9-ED4C-A99A-71B1F661D561}"/>
              </a:ext>
            </a:extLst>
          </p:cNvPr>
          <p:cNvSpPr txBox="1"/>
          <p:nvPr/>
        </p:nvSpPr>
        <p:spPr>
          <a:xfrm>
            <a:off x="141770" y="5176882"/>
            <a:ext cx="85559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Tree diagrams</a:t>
            </a:r>
          </a:p>
        </p:txBody>
      </p:sp>
      <p:cxnSp>
        <p:nvCxnSpPr>
          <p:cNvPr id="656" name="Straight Connector 655">
            <a:extLst>
              <a:ext uri="{FF2B5EF4-FFF2-40B4-BE49-F238E27FC236}">
                <a16:creationId xmlns:a16="http://schemas.microsoft.com/office/drawing/2014/main" id="{2B3BC208-4D54-48CB-9E25-0520A43FEE27}"/>
              </a:ext>
            </a:extLst>
          </p:cNvPr>
          <p:cNvCxnSpPr>
            <a:cxnSpLocks/>
          </p:cNvCxnSpPr>
          <p:nvPr/>
        </p:nvCxnSpPr>
        <p:spPr>
          <a:xfrm>
            <a:off x="1090466" y="4670162"/>
            <a:ext cx="759604" cy="56066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7" name="Rectangle 656">
            <a:extLst>
              <a:ext uri="{FF2B5EF4-FFF2-40B4-BE49-F238E27FC236}">
                <a16:creationId xmlns:a16="http://schemas.microsoft.com/office/drawing/2014/main" id="{09069ACC-258E-4717-B854-B0F3F88E7EEB}"/>
              </a:ext>
            </a:extLst>
          </p:cNvPr>
          <p:cNvSpPr/>
          <p:nvPr/>
        </p:nvSpPr>
        <p:spPr>
          <a:xfrm rot="20096371">
            <a:off x="1073001" y="4331689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Ratio</a:t>
            </a:r>
          </a:p>
        </p:txBody>
      </p:sp>
      <p:sp>
        <p:nvSpPr>
          <p:cNvPr id="658" name="TextBox 657">
            <a:extLst>
              <a:ext uri="{FF2B5EF4-FFF2-40B4-BE49-F238E27FC236}">
                <a16:creationId xmlns:a16="http://schemas.microsoft.com/office/drawing/2014/main" id="{3BCA0E21-2EBD-466F-812B-719FC24EA583}"/>
              </a:ext>
            </a:extLst>
          </p:cNvPr>
          <p:cNvSpPr txBox="1"/>
          <p:nvPr/>
        </p:nvSpPr>
        <p:spPr>
          <a:xfrm>
            <a:off x="1437327" y="5178363"/>
            <a:ext cx="135211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solidFill>
                  <a:srgbClr val="990099"/>
                </a:solidFill>
                <a:latin typeface="Century Gothic" panose="020B0502020202020204" pitchFamily="34" charset="0"/>
              </a:rPr>
              <a:t>Multiplicative reasoning</a:t>
            </a:r>
          </a:p>
        </p:txBody>
      </p:sp>
      <p:cxnSp>
        <p:nvCxnSpPr>
          <p:cNvPr id="659" name="Straight Connector 658">
            <a:extLst>
              <a:ext uri="{FF2B5EF4-FFF2-40B4-BE49-F238E27FC236}">
                <a16:creationId xmlns:a16="http://schemas.microsoft.com/office/drawing/2014/main" id="{873F86B1-BB2B-4023-A500-84B2C5AEE327}"/>
              </a:ext>
            </a:extLst>
          </p:cNvPr>
          <p:cNvCxnSpPr>
            <a:cxnSpLocks/>
          </p:cNvCxnSpPr>
          <p:nvPr/>
        </p:nvCxnSpPr>
        <p:spPr>
          <a:xfrm flipV="1">
            <a:off x="1956200" y="4909126"/>
            <a:ext cx="0" cy="32170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0" name="Straight Connector 659">
            <a:extLst>
              <a:ext uri="{FF2B5EF4-FFF2-40B4-BE49-F238E27FC236}">
                <a16:creationId xmlns:a16="http://schemas.microsoft.com/office/drawing/2014/main" id="{2B3BC208-4D54-48CB-9E25-0520A43FEE27}"/>
              </a:ext>
            </a:extLst>
          </p:cNvPr>
          <p:cNvCxnSpPr>
            <a:cxnSpLocks/>
          </p:cNvCxnSpPr>
          <p:nvPr/>
        </p:nvCxnSpPr>
        <p:spPr>
          <a:xfrm flipH="1">
            <a:off x="2312620" y="4337989"/>
            <a:ext cx="2051" cy="66349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1" name="Rectangle 660">
            <a:extLst>
              <a:ext uri="{FF2B5EF4-FFF2-40B4-BE49-F238E27FC236}">
                <a16:creationId xmlns:a16="http://schemas.microsoft.com/office/drawing/2014/main" id="{09069ACC-258E-4717-B854-B0F3F88E7EEB}"/>
              </a:ext>
            </a:extLst>
          </p:cNvPr>
          <p:cNvSpPr/>
          <p:nvPr/>
        </p:nvSpPr>
        <p:spPr>
          <a:xfrm>
            <a:off x="3852762" y="4279981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Algebra</a:t>
            </a:r>
          </a:p>
        </p:txBody>
      </p:sp>
      <p:sp>
        <p:nvSpPr>
          <p:cNvPr id="662" name="TextBox 661">
            <a:extLst>
              <a:ext uri="{FF2B5EF4-FFF2-40B4-BE49-F238E27FC236}">
                <a16:creationId xmlns:a16="http://schemas.microsoft.com/office/drawing/2014/main" id="{95A15AD4-04FE-264A-84D2-45F173189A12}"/>
              </a:ext>
            </a:extLst>
          </p:cNvPr>
          <p:cNvSpPr txBox="1"/>
          <p:nvPr/>
        </p:nvSpPr>
        <p:spPr>
          <a:xfrm>
            <a:off x="3556747" y="5091906"/>
            <a:ext cx="130629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Quadratics</a:t>
            </a:r>
          </a:p>
        </p:txBody>
      </p:sp>
      <p:cxnSp>
        <p:nvCxnSpPr>
          <p:cNvPr id="663" name="Straight Connector 662">
            <a:extLst>
              <a:ext uri="{FF2B5EF4-FFF2-40B4-BE49-F238E27FC236}">
                <a16:creationId xmlns:a16="http://schemas.microsoft.com/office/drawing/2014/main" id="{873F86B1-BB2B-4023-A500-84B2C5AEE327}"/>
              </a:ext>
            </a:extLst>
          </p:cNvPr>
          <p:cNvCxnSpPr>
            <a:cxnSpLocks/>
          </p:cNvCxnSpPr>
          <p:nvPr/>
        </p:nvCxnSpPr>
        <p:spPr>
          <a:xfrm flipH="1">
            <a:off x="2489912" y="4106340"/>
            <a:ext cx="4759" cy="29876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4" name="Rectangle 663">
            <a:extLst>
              <a:ext uri="{FF2B5EF4-FFF2-40B4-BE49-F238E27FC236}">
                <a16:creationId xmlns:a16="http://schemas.microsoft.com/office/drawing/2014/main" id="{09069ACC-258E-4717-B854-B0F3F88E7EEB}"/>
              </a:ext>
            </a:extLst>
          </p:cNvPr>
          <p:cNvSpPr/>
          <p:nvPr/>
        </p:nvSpPr>
        <p:spPr>
          <a:xfrm>
            <a:off x="2289701" y="4275339"/>
            <a:ext cx="1688560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Geometry</a:t>
            </a:r>
          </a:p>
        </p:txBody>
      </p:sp>
      <p:cxnSp>
        <p:nvCxnSpPr>
          <p:cNvPr id="665" name="Straight Connector 664">
            <a:extLst>
              <a:ext uri="{FF2B5EF4-FFF2-40B4-BE49-F238E27FC236}">
                <a16:creationId xmlns:a16="http://schemas.microsoft.com/office/drawing/2014/main" id="{915A9DA6-1F58-4BA8-ADA3-A04C7A3A9B85}"/>
              </a:ext>
            </a:extLst>
          </p:cNvPr>
          <p:cNvCxnSpPr>
            <a:cxnSpLocks/>
          </p:cNvCxnSpPr>
          <p:nvPr/>
        </p:nvCxnSpPr>
        <p:spPr>
          <a:xfrm flipV="1">
            <a:off x="8158553" y="2642702"/>
            <a:ext cx="555952" cy="36876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7" name="Rectangle 666">
            <a:extLst>
              <a:ext uri="{FF2B5EF4-FFF2-40B4-BE49-F238E27FC236}">
                <a16:creationId xmlns:a16="http://schemas.microsoft.com/office/drawing/2014/main" id="{09069ACC-258E-4717-B854-B0F3F88E7EEB}"/>
              </a:ext>
            </a:extLst>
          </p:cNvPr>
          <p:cNvSpPr/>
          <p:nvPr/>
        </p:nvSpPr>
        <p:spPr>
          <a:xfrm rot="6185968">
            <a:off x="7802351" y="3358504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Algebra</a:t>
            </a:r>
          </a:p>
        </p:txBody>
      </p:sp>
      <p:sp>
        <p:nvSpPr>
          <p:cNvPr id="668" name="TextBox 667">
            <a:extLst>
              <a:ext uri="{FF2B5EF4-FFF2-40B4-BE49-F238E27FC236}">
                <a16:creationId xmlns:a16="http://schemas.microsoft.com/office/drawing/2014/main" id="{89C957ED-A053-4581-8C45-E23C822C0A03}"/>
              </a:ext>
            </a:extLst>
          </p:cNvPr>
          <p:cNvSpPr txBox="1"/>
          <p:nvPr/>
        </p:nvSpPr>
        <p:spPr>
          <a:xfrm>
            <a:off x="5731487" y="2288610"/>
            <a:ext cx="897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Trial exams</a:t>
            </a:r>
          </a:p>
        </p:txBody>
      </p:sp>
      <p:sp>
        <p:nvSpPr>
          <p:cNvPr id="669" name="Rectangle 668">
            <a:extLst>
              <a:ext uri="{FF2B5EF4-FFF2-40B4-BE49-F238E27FC236}">
                <a16:creationId xmlns:a16="http://schemas.microsoft.com/office/drawing/2014/main" id="{09069ACC-258E-4717-B854-B0F3F88E7EEB}"/>
              </a:ext>
            </a:extLst>
          </p:cNvPr>
          <p:cNvSpPr/>
          <p:nvPr/>
        </p:nvSpPr>
        <p:spPr>
          <a:xfrm>
            <a:off x="4353994" y="2137425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Revision</a:t>
            </a:r>
          </a:p>
        </p:txBody>
      </p:sp>
      <p:sp>
        <p:nvSpPr>
          <p:cNvPr id="670" name="Rectangle 669">
            <a:extLst>
              <a:ext uri="{FF2B5EF4-FFF2-40B4-BE49-F238E27FC236}">
                <a16:creationId xmlns:a16="http://schemas.microsoft.com/office/drawing/2014/main" id="{09069ACC-258E-4717-B854-B0F3F88E7EEB}"/>
              </a:ext>
            </a:extLst>
          </p:cNvPr>
          <p:cNvSpPr/>
          <p:nvPr/>
        </p:nvSpPr>
        <p:spPr>
          <a:xfrm>
            <a:off x="2300966" y="2137425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Revision</a:t>
            </a:r>
          </a:p>
        </p:txBody>
      </p:sp>
      <p:sp>
        <p:nvSpPr>
          <p:cNvPr id="671" name="Rectangle 670">
            <a:extLst>
              <a:ext uri="{FF2B5EF4-FFF2-40B4-BE49-F238E27FC236}">
                <a16:creationId xmlns:a16="http://schemas.microsoft.com/office/drawing/2014/main" id="{09069ACC-258E-4717-B854-B0F3F88E7EEB}"/>
              </a:ext>
            </a:extLst>
          </p:cNvPr>
          <p:cNvSpPr/>
          <p:nvPr/>
        </p:nvSpPr>
        <p:spPr>
          <a:xfrm>
            <a:off x="6406543" y="2157375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Revision</a:t>
            </a:r>
          </a:p>
        </p:txBody>
      </p:sp>
      <p:sp>
        <p:nvSpPr>
          <p:cNvPr id="672" name="TextBox 671">
            <a:extLst>
              <a:ext uri="{FF2B5EF4-FFF2-40B4-BE49-F238E27FC236}">
                <a16:creationId xmlns:a16="http://schemas.microsoft.com/office/drawing/2014/main" id="{8CAB91AD-DDFD-4527-8A43-BEA7FD529F83}"/>
              </a:ext>
            </a:extLst>
          </p:cNvPr>
          <p:cNvSpPr txBox="1"/>
          <p:nvPr/>
        </p:nvSpPr>
        <p:spPr>
          <a:xfrm>
            <a:off x="6151120" y="5166078"/>
            <a:ext cx="11481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Vectors</a:t>
            </a:r>
          </a:p>
        </p:txBody>
      </p:sp>
      <p:sp>
        <p:nvSpPr>
          <p:cNvPr id="673" name="TextBox 672">
            <a:extLst>
              <a:ext uri="{FF2B5EF4-FFF2-40B4-BE49-F238E27FC236}">
                <a16:creationId xmlns:a16="http://schemas.microsoft.com/office/drawing/2014/main" id="{8CAB91AD-DDFD-4527-8A43-BEA7FD529F83}"/>
              </a:ext>
            </a:extLst>
          </p:cNvPr>
          <p:cNvSpPr txBox="1"/>
          <p:nvPr/>
        </p:nvSpPr>
        <p:spPr>
          <a:xfrm>
            <a:off x="1790325" y="3760078"/>
            <a:ext cx="117029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Further trigonometry</a:t>
            </a:r>
          </a:p>
        </p:txBody>
      </p:sp>
      <p:sp>
        <p:nvSpPr>
          <p:cNvPr id="674" name="TextBox 673">
            <a:extLst>
              <a:ext uri="{FF2B5EF4-FFF2-40B4-BE49-F238E27FC236}">
                <a16:creationId xmlns:a16="http://schemas.microsoft.com/office/drawing/2014/main" id="{8CAB91AD-DDFD-4527-8A43-BEA7FD529F83}"/>
              </a:ext>
            </a:extLst>
          </p:cNvPr>
          <p:cNvSpPr txBox="1"/>
          <p:nvPr/>
        </p:nvSpPr>
        <p:spPr>
          <a:xfrm>
            <a:off x="2463759" y="5157115"/>
            <a:ext cx="114061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Graphs of trigonometric functions</a:t>
            </a:r>
          </a:p>
        </p:txBody>
      </p:sp>
      <p:sp>
        <p:nvSpPr>
          <p:cNvPr id="675" name="TextBox 674">
            <a:extLst>
              <a:ext uri="{FF2B5EF4-FFF2-40B4-BE49-F238E27FC236}">
                <a16:creationId xmlns:a16="http://schemas.microsoft.com/office/drawing/2014/main" id="{8CAB91AD-DDFD-4527-8A43-BEA7FD529F83}"/>
              </a:ext>
            </a:extLst>
          </p:cNvPr>
          <p:cNvSpPr txBox="1"/>
          <p:nvPr/>
        </p:nvSpPr>
        <p:spPr>
          <a:xfrm>
            <a:off x="2744321" y="3782125"/>
            <a:ext cx="117029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Similarity and congruence</a:t>
            </a:r>
          </a:p>
        </p:txBody>
      </p:sp>
      <p:cxnSp>
        <p:nvCxnSpPr>
          <p:cNvPr id="676" name="Straight Connector 675">
            <a:extLst>
              <a:ext uri="{FF2B5EF4-FFF2-40B4-BE49-F238E27FC236}">
                <a16:creationId xmlns:a16="http://schemas.microsoft.com/office/drawing/2014/main" id="{D2D20838-3C89-4D2B-9821-C5E05F0870B0}"/>
              </a:ext>
            </a:extLst>
          </p:cNvPr>
          <p:cNvCxnSpPr>
            <a:cxnSpLocks/>
          </p:cNvCxnSpPr>
          <p:nvPr/>
        </p:nvCxnSpPr>
        <p:spPr>
          <a:xfrm flipH="1" flipV="1">
            <a:off x="6725216" y="4885431"/>
            <a:ext cx="19730" cy="253218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7" name="Straight Connector 676">
            <a:extLst>
              <a:ext uri="{FF2B5EF4-FFF2-40B4-BE49-F238E27FC236}">
                <a16:creationId xmlns:a16="http://schemas.microsoft.com/office/drawing/2014/main" id="{FB45D753-BFC5-4302-A461-272CD09D8F32}"/>
              </a:ext>
            </a:extLst>
          </p:cNvPr>
          <p:cNvCxnSpPr>
            <a:cxnSpLocks/>
          </p:cNvCxnSpPr>
          <p:nvPr/>
        </p:nvCxnSpPr>
        <p:spPr>
          <a:xfrm>
            <a:off x="4571073" y="4154171"/>
            <a:ext cx="1262" cy="31052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8" name="Straight Connector 677">
            <a:extLst>
              <a:ext uri="{FF2B5EF4-FFF2-40B4-BE49-F238E27FC236}">
                <a16:creationId xmlns:a16="http://schemas.microsoft.com/office/drawing/2014/main" id="{D2D20838-3C89-4D2B-9821-C5E05F0870B0}"/>
              </a:ext>
            </a:extLst>
          </p:cNvPr>
          <p:cNvCxnSpPr>
            <a:cxnSpLocks/>
          </p:cNvCxnSpPr>
          <p:nvPr/>
        </p:nvCxnSpPr>
        <p:spPr>
          <a:xfrm flipV="1">
            <a:off x="4209896" y="4900410"/>
            <a:ext cx="0" cy="244844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0" name="Straight Connector 679">
            <a:extLst>
              <a:ext uri="{FF2B5EF4-FFF2-40B4-BE49-F238E27FC236}">
                <a16:creationId xmlns:a16="http://schemas.microsoft.com/office/drawing/2014/main" id="{26699919-8E7A-43B0-B436-E1CD2D9CA14B}"/>
              </a:ext>
            </a:extLst>
          </p:cNvPr>
          <p:cNvCxnSpPr>
            <a:cxnSpLocks/>
            <a:stCxn id="682" idx="2"/>
          </p:cNvCxnSpPr>
          <p:nvPr/>
        </p:nvCxnSpPr>
        <p:spPr>
          <a:xfrm flipH="1">
            <a:off x="8917903" y="3342002"/>
            <a:ext cx="297643" cy="169183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1" name="Straight Connector 680">
            <a:extLst>
              <a:ext uri="{FF2B5EF4-FFF2-40B4-BE49-F238E27FC236}">
                <a16:creationId xmlns:a16="http://schemas.microsoft.com/office/drawing/2014/main" id="{CB1F136E-DC0D-8041-B672-ED702DE044A1}"/>
              </a:ext>
            </a:extLst>
          </p:cNvPr>
          <p:cNvCxnSpPr>
            <a:cxnSpLocks/>
          </p:cNvCxnSpPr>
          <p:nvPr/>
        </p:nvCxnSpPr>
        <p:spPr>
          <a:xfrm>
            <a:off x="7900121" y="3807038"/>
            <a:ext cx="397354" cy="31478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2" name="TextBox 681">
            <a:extLst>
              <a:ext uri="{FF2B5EF4-FFF2-40B4-BE49-F238E27FC236}">
                <a16:creationId xmlns:a16="http://schemas.microsoft.com/office/drawing/2014/main" id="{95A15AD4-04FE-264A-84D2-45F173189A12}"/>
              </a:ext>
            </a:extLst>
          </p:cNvPr>
          <p:cNvSpPr txBox="1"/>
          <p:nvPr/>
        </p:nvSpPr>
        <p:spPr>
          <a:xfrm>
            <a:off x="8631055" y="3088086"/>
            <a:ext cx="116898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Proof</a:t>
            </a:r>
          </a:p>
        </p:txBody>
      </p:sp>
      <p:sp>
        <p:nvSpPr>
          <p:cNvPr id="683" name="TextBox 682">
            <a:extLst>
              <a:ext uri="{FF2B5EF4-FFF2-40B4-BE49-F238E27FC236}">
                <a16:creationId xmlns:a16="http://schemas.microsoft.com/office/drawing/2014/main" id="{95A15AD4-04FE-264A-84D2-45F173189A12}"/>
              </a:ext>
            </a:extLst>
          </p:cNvPr>
          <p:cNvSpPr txBox="1"/>
          <p:nvPr/>
        </p:nvSpPr>
        <p:spPr>
          <a:xfrm>
            <a:off x="7008860" y="3546574"/>
            <a:ext cx="11689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Algebraic fractions</a:t>
            </a:r>
          </a:p>
        </p:txBody>
      </p:sp>
      <p:cxnSp>
        <p:nvCxnSpPr>
          <p:cNvPr id="684" name="Straight Connector 683">
            <a:extLst>
              <a:ext uri="{FF2B5EF4-FFF2-40B4-BE49-F238E27FC236}">
                <a16:creationId xmlns:a16="http://schemas.microsoft.com/office/drawing/2014/main" id="{26699919-8E7A-43B0-B436-E1CD2D9CA14B}"/>
              </a:ext>
            </a:extLst>
          </p:cNvPr>
          <p:cNvCxnSpPr>
            <a:cxnSpLocks/>
          </p:cNvCxnSpPr>
          <p:nvPr/>
        </p:nvCxnSpPr>
        <p:spPr>
          <a:xfrm flipV="1">
            <a:off x="8309179" y="4759918"/>
            <a:ext cx="4216" cy="41320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5" name="TextBox 684">
            <a:extLst>
              <a:ext uri="{FF2B5EF4-FFF2-40B4-BE49-F238E27FC236}">
                <a16:creationId xmlns:a16="http://schemas.microsoft.com/office/drawing/2014/main" id="{95A15AD4-04FE-264A-84D2-45F173189A12}"/>
              </a:ext>
            </a:extLst>
          </p:cNvPr>
          <p:cNvSpPr txBox="1"/>
          <p:nvPr/>
        </p:nvSpPr>
        <p:spPr>
          <a:xfrm>
            <a:off x="7805156" y="5151997"/>
            <a:ext cx="100614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Rearranging equations</a:t>
            </a:r>
          </a:p>
        </p:txBody>
      </p:sp>
      <p:cxnSp>
        <p:nvCxnSpPr>
          <p:cNvPr id="686" name="Straight Connector 685">
            <a:extLst>
              <a:ext uri="{FF2B5EF4-FFF2-40B4-BE49-F238E27FC236}">
                <a16:creationId xmlns:a16="http://schemas.microsoft.com/office/drawing/2014/main" id="{D2D20838-3C89-4D2B-9821-C5E05F0870B0}"/>
              </a:ext>
            </a:extLst>
          </p:cNvPr>
          <p:cNvCxnSpPr>
            <a:cxnSpLocks/>
          </p:cNvCxnSpPr>
          <p:nvPr/>
        </p:nvCxnSpPr>
        <p:spPr>
          <a:xfrm flipV="1">
            <a:off x="5039656" y="2728936"/>
            <a:ext cx="0" cy="244844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7" name="Straight Connector 686">
            <a:extLst>
              <a:ext uri="{FF2B5EF4-FFF2-40B4-BE49-F238E27FC236}">
                <a16:creationId xmlns:a16="http://schemas.microsoft.com/office/drawing/2014/main" id="{FB45D753-BFC5-4302-A461-272CD09D8F32}"/>
              </a:ext>
            </a:extLst>
          </p:cNvPr>
          <p:cNvCxnSpPr>
            <a:cxnSpLocks/>
          </p:cNvCxnSpPr>
          <p:nvPr/>
        </p:nvCxnSpPr>
        <p:spPr>
          <a:xfrm>
            <a:off x="4561797" y="1978638"/>
            <a:ext cx="1262" cy="31052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8" name="Straight Connector 687">
            <a:extLst>
              <a:ext uri="{FF2B5EF4-FFF2-40B4-BE49-F238E27FC236}">
                <a16:creationId xmlns:a16="http://schemas.microsoft.com/office/drawing/2014/main" id="{D2D20838-3C89-4D2B-9821-C5E05F0870B0}"/>
              </a:ext>
            </a:extLst>
          </p:cNvPr>
          <p:cNvCxnSpPr>
            <a:cxnSpLocks/>
          </p:cNvCxnSpPr>
          <p:nvPr/>
        </p:nvCxnSpPr>
        <p:spPr>
          <a:xfrm flipV="1">
            <a:off x="3339384" y="2714349"/>
            <a:ext cx="0" cy="244844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9" name="Straight Connector 688">
            <a:extLst>
              <a:ext uri="{FF2B5EF4-FFF2-40B4-BE49-F238E27FC236}">
                <a16:creationId xmlns:a16="http://schemas.microsoft.com/office/drawing/2014/main" id="{FB45D753-BFC5-4302-A461-272CD09D8F32}"/>
              </a:ext>
            </a:extLst>
          </p:cNvPr>
          <p:cNvCxnSpPr>
            <a:cxnSpLocks/>
          </p:cNvCxnSpPr>
          <p:nvPr/>
        </p:nvCxnSpPr>
        <p:spPr>
          <a:xfrm>
            <a:off x="5659097" y="2000518"/>
            <a:ext cx="1262" cy="31052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0" name="TextBox 689">
            <a:extLst>
              <a:ext uri="{FF2B5EF4-FFF2-40B4-BE49-F238E27FC236}">
                <a16:creationId xmlns:a16="http://schemas.microsoft.com/office/drawing/2014/main" id="{95A15AD4-04FE-264A-84D2-45F173189A12}"/>
              </a:ext>
            </a:extLst>
          </p:cNvPr>
          <p:cNvSpPr txBox="1"/>
          <p:nvPr/>
        </p:nvSpPr>
        <p:spPr>
          <a:xfrm>
            <a:off x="4987717" y="1592324"/>
            <a:ext cx="11689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latin typeface="Century Gothic" panose="020B0502020202020204" pitchFamily="34" charset="0"/>
              </a:rPr>
              <a:t>Walking talking mocks</a:t>
            </a:r>
          </a:p>
        </p:txBody>
      </p:sp>
      <p:sp>
        <p:nvSpPr>
          <p:cNvPr id="691" name="TextBox 690">
            <a:extLst>
              <a:ext uri="{FF2B5EF4-FFF2-40B4-BE49-F238E27FC236}">
                <a16:creationId xmlns:a16="http://schemas.microsoft.com/office/drawing/2014/main" id="{95A15AD4-04FE-264A-84D2-45F173189A12}"/>
              </a:ext>
            </a:extLst>
          </p:cNvPr>
          <p:cNvSpPr txBox="1"/>
          <p:nvPr/>
        </p:nvSpPr>
        <p:spPr>
          <a:xfrm>
            <a:off x="4485300" y="2945534"/>
            <a:ext cx="11689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latin typeface="Century Gothic" panose="020B0502020202020204" pitchFamily="34" charset="0"/>
              </a:rPr>
              <a:t>Staples challenge</a:t>
            </a:r>
          </a:p>
        </p:txBody>
      </p:sp>
      <p:sp>
        <p:nvSpPr>
          <p:cNvPr id="692" name="TextBox 691">
            <a:extLst>
              <a:ext uri="{FF2B5EF4-FFF2-40B4-BE49-F238E27FC236}">
                <a16:creationId xmlns:a16="http://schemas.microsoft.com/office/drawing/2014/main" id="{95A15AD4-04FE-264A-84D2-45F173189A12}"/>
              </a:ext>
            </a:extLst>
          </p:cNvPr>
          <p:cNvSpPr txBox="1"/>
          <p:nvPr/>
        </p:nvSpPr>
        <p:spPr>
          <a:xfrm>
            <a:off x="2146784" y="1602107"/>
            <a:ext cx="11689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latin typeface="Century Gothic" panose="020B0502020202020204" pitchFamily="34" charset="0"/>
              </a:rPr>
              <a:t>Pre exam sessions</a:t>
            </a:r>
          </a:p>
        </p:txBody>
      </p:sp>
      <p:sp>
        <p:nvSpPr>
          <p:cNvPr id="693" name="TextBox 692">
            <a:extLst>
              <a:ext uri="{FF2B5EF4-FFF2-40B4-BE49-F238E27FC236}">
                <a16:creationId xmlns:a16="http://schemas.microsoft.com/office/drawing/2014/main" id="{95A15AD4-04FE-264A-84D2-45F173189A12}"/>
              </a:ext>
            </a:extLst>
          </p:cNvPr>
          <p:cNvSpPr txBox="1"/>
          <p:nvPr/>
        </p:nvSpPr>
        <p:spPr>
          <a:xfrm>
            <a:off x="3950921" y="1738229"/>
            <a:ext cx="116898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latin typeface="Century Gothic" panose="020B0502020202020204" pitchFamily="34" charset="0"/>
              </a:rPr>
              <a:t>Peer mentoring</a:t>
            </a:r>
          </a:p>
        </p:txBody>
      </p:sp>
      <p:cxnSp>
        <p:nvCxnSpPr>
          <p:cNvPr id="694" name="Straight Connector 693">
            <a:extLst>
              <a:ext uri="{FF2B5EF4-FFF2-40B4-BE49-F238E27FC236}">
                <a16:creationId xmlns:a16="http://schemas.microsoft.com/office/drawing/2014/main" id="{FB45D753-BFC5-4302-A461-272CD09D8F32}"/>
              </a:ext>
            </a:extLst>
          </p:cNvPr>
          <p:cNvCxnSpPr>
            <a:cxnSpLocks/>
          </p:cNvCxnSpPr>
          <p:nvPr/>
        </p:nvCxnSpPr>
        <p:spPr>
          <a:xfrm>
            <a:off x="2710927" y="1987845"/>
            <a:ext cx="1262" cy="31052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5" name="TextBox 694">
            <a:extLst>
              <a:ext uri="{FF2B5EF4-FFF2-40B4-BE49-F238E27FC236}">
                <a16:creationId xmlns:a16="http://schemas.microsoft.com/office/drawing/2014/main" id="{95A15AD4-04FE-264A-84D2-45F173189A12}"/>
              </a:ext>
            </a:extLst>
          </p:cNvPr>
          <p:cNvSpPr txBox="1"/>
          <p:nvPr/>
        </p:nvSpPr>
        <p:spPr>
          <a:xfrm>
            <a:off x="2786436" y="2904844"/>
            <a:ext cx="116898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latin typeface="Century Gothic" panose="020B0502020202020204" pitchFamily="34" charset="0"/>
              </a:rPr>
              <a:t>Holiday and weekend sessions</a:t>
            </a:r>
          </a:p>
        </p:txBody>
      </p:sp>
      <p:sp>
        <p:nvSpPr>
          <p:cNvPr id="697" name="TextBox 696">
            <a:extLst>
              <a:ext uri="{FF2B5EF4-FFF2-40B4-BE49-F238E27FC236}">
                <a16:creationId xmlns:a16="http://schemas.microsoft.com/office/drawing/2014/main" id="{95A15AD4-04FE-264A-84D2-45F173189A12}"/>
              </a:ext>
            </a:extLst>
          </p:cNvPr>
          <p:cNvSpPr txBox="1"/>
          <p:nvPr/>
        </p:nvSpPr>
        <p:spPr>
          <a:xfrm>
            <a:off x="6083755" y="1779691"/>
            <a:ext cx="116898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latin typeface="Century Gothic" panose="020B0502020202020204" pitchFamily="34" charset="0"/>
              </a:rPr>
              <a:t>QLA fixes</a:t>
            </a:r>
          </a:p>
        </p:txBody>
      </p:sp>
      <p:sp>
        <p:nvSpPr>
          <p:cNvPr id="699" name="TextBox 698">
            <a:extLst>
              <a:ext uri="{FF2B5EF4-FFF2-40B4-BE49-F238E27FC236}">
                <a16:creationId xmlns:a16="http://schemas.microsoft.com/office/drawing/2014/main" id="{95A15AD4-04FE-264A-84D2-45F173189A12}"/>
              </a:ext>
            </a:extLst>
          </p:cNvPr>
          <p:cNvSpPr txBox="1"/>
          <p:nvPr/>
        </p:nvSpPr>
        <p:spPr>
          <a:xfrm>
            <a:off x="6014910" y="2824646"/>
            <a:ext cx="11689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latin typeface="Century Gothic" panose="020B0502020202020204" pitchFamily="34" charset="0"/>
              </a:rPr>
              <a:t>After school sessions</a:t>
            </a:r>
          </a:p>
        </p:txBody>
      </p:sp>
      <p:sp>
        <p:nvSpPr>
          <p:cNvPr id="287" name="TextBox 286">
            <a:extLst>
              <a:ext uri="{FF2B5EF4-FFF2-40B4-BE49-F238E27FC236}">
                <a16:creationId xmlns:a16="http://schemas.microsoft.com/office/drawing/2014/main" id="{95A15AD4-04FE-264A-84D2-45F173189A12}"/>
              </a:ext>
            </a:extLst>
          </p:cNvPr>
          <p:cNvSpPr txBox="1"/>
          <p:nvPr/>
        </p:nvSpPr>
        <p:spPr>
          <a:xfrm>
            <a:off x="6953276" y="1787829"/>
            <a:ext cx="116898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latin typeface="Century Gothic" panose="020B0502020202020204" pitchFamily="34" charset="0"/>
              </a:rPr>
              <a:t>Bespoke SOW</a:t>
            </a:r>
          </a:p>
        </p:txBody>
      </p:sp>
      <p:sp>
        <p:nvSpPr>
          <p:cNvPr id="331" name="TextBox 330">
            <a:extLst>
              <a:ext uri="{FF2B5EF4-FFF2-40B4-BE49-F238E27FC236}">
                <a16:creationId xmlns:a16="http://schemas.microsoft.com/office/drawing/2014/main" id="{3BCA0E21-2EBD-466F-812B-719FC24EA583}"/>
              </a:ext>
            </a:extLst>
          </p:cNvPr>
          <p:cNvSpPr txBox="1"/>
          <p:nvPr/>
        </p:nvSpPr>
        <p:spPr>
          <a:xfrm>
            <a:off x="95559" y="6834668"/>
            <a:ext cx="123607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solidFill>
                  <a:srgbClr val="FF00FF"/>
                </a:solidFill>
                <a:latin typeface="Century Gothic" panose="020B0502020202020204" pitchFamily="34" charset="0"/>
              </a:rPr>
              <a:t>Histograms</a:t>
            </a:r>
          </a:p>
        </p:txBody>
      </p:sp>
      <p:cxnSp>
        <p:nvCxnSpPr>
          <p:cNvPr id="334" name="Straight Connector 333">
            <a:extLst>
              <a:ext uri="{FF2B5EF4-FFF2-40B4-BE49-F238E27FC236}">
                <a16:creationId xmlns:a16="http://schemas.microsoft.com/office/drawing/2014/main" id="{2B3BC208-4D54-48CB-9E25-0520A43FEE27}"/>
              </a:ext>
            </a:extLst>
          </p:cNvPr>
          <p:cNvCxnSpPr>
            <a:cxnSpLocks/>
          </p:cNvCxnSpPr>
          <p:nvPr/>
        </p:nvCxnSpPr>
        <p:spPr>
          <a:xfrm flipH="1">
            <a:off x="3968720" y="4318252"/>
            <a:ext cx="2051" cy="66349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>
            <a:extLst>
              <a:ext uri="{FF2B5EF4-FFF2-40B4-BE49-F238E27FC236}">
                <a16:creationId xmlns:a16="http://schemas.microsoft.com/office/drawing/2014/main" id="{873F86B1-BB2B-4023-A500-84B2C5AEE327}"/>
              </a:ext>
            </a:extLst>
          </p:cNvPr>
          <p:cNvCxnSpPr>
            <a:cxnSpLocks/>
          </p:cNvCxnSpPr>
          <p:nvPr/>
        </p:nvCxnSpPr>
        <p:spPr>
          <a:xfrm flipV="1">
            <a:off x="3019092" y="4878522"/>
            <a:ext cx="0" cy="32170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>
            <a:extLst>
              <a:ext uri="{FF2B5EF4-FFF2-40B4-BE49-F238E27FC236}">
                <a16:creationId xmlns:a16="http://schemas.microsoft.com/office/drawing/2014/main" id="{873F86B1-BB2B-4023-A500-84B2C5AEE327}"/>
              </a:ext>
            </a:extLst>
          </p:cNvPr>
          <p:cNvCxnSpPr>
            <a:cxnSpLocks/>
          </p:cNvCxnSpPr>
          <p:nvPr/>
        </p:nvCxnSpPr>
        <p:spPr>
          <a:xfrm flipH="1">
            <a:off x="3370726" y="4151562"/>
            <a:ext cx="4759" cy="29876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" name="TextBox 336">
            <a:extLst>
              <a:ext uri="{FF2B5EF4-FFF2-40B4-BE49-F238E27FC236}">
                <a16:creationId xmlns:a16="http://schemas.microsoft.com/office/drawing/2014/main" id="{95A15AD4-04FE-264A-84D2-45F173189A12}"/>
              </a:ext>
            </a:extLst>
          </p:cNvPr>
          <p:cNvSpPr txBox="1"/>
          <p:nvPr/>
        </p:nvSpPr>
        <p:spPr>
          <a:xfrm>
            <a:off x="3724274" y="3746749"/>
            <a:ext cx="130629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Expanding trinomials</a:t>
            </a:r>
          </a:p>
        </p:txBody>
      </p:sp>
      <p:cxnSp>
        <p:nvCxnSpPr>
          <p:cNvPr id="338" name="Straight Connector 337">
            <a:extLst>
              <a:ext uri="{FF2B5EF4-FFF2-40B4-BE49-F238E27FC236}">
                <a16:creationId xmlns:a16="http://schemas.microsoft.com/office/drawing/2014/main" id="{D2D20838-3C89-4D2B-9821-C5E05F0870B0}"/>
              </a:ext>
            </a:extLst>
          </p:cNvPr>
          <p:cNvCxnSpPr>
            <a:cxnSpLocks/>
          </p:cNvCxnSpPr>
          <p:nvPr/>
        </p:nvCxnSpPr>
        <p:spPr>
          <a:xfrm flipV="1">
            <a:off x="5049479" y="4879057"/>
            <a:ext cx="0" cy="244844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9" name="TextBox 338">
            <a:extLst>
              <a:ext uri="{FF2B5EF4-FFF2-40B4-BE49-F238E27FC236}">
                <a16:creationId xmlns:a16="http://schemas.microsoft.com/office/drawing/2014/main" id="{95A15AD4-04FE-264A-84D2-45F173189A12}"/>
              </a:ext>
            </a:extLst>
          </p:cNvPr>
          <p:cNvSpPr txBox="1"/>
          <p:nvPr/>
        </p:nvSpPr>
        <p:spPr>
          <a:xfrm>
            <a:off x="4460085" y="5113335"/>
            <a:ext cx="12000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Sketching graphs</a:t>
            </a:r>
          </a:p>
        </p:txBody>
      </p:sp>
      <p:cxnSp>
        <p:nvCxnSpPr>
          <p:cNvPr id="341" name="Straight Connector 340">
            <a:extLst>
              <a:ext uri="{FF2B5EF4-FFF2-40B4-BE49-F238E27FC236}">
                <a16:creationId xmlns:a16="http://schemas.microsoft.com/office/drawing/2014/main" id="{FB45D753-BFC5-4302-A461-272CD09D8F32}"/>
              </a:ext>
            </a:extLst>
          </p:cNvPr>
          <p:cNvCxnSpPr>
            <a:cxnSpLocks/>
          </p:cNvCxnSpPr>
          <p:nvPr/>
        </p:nvCxnSpPr>
        <p:spPr>
          <a:xfrm>
            <a:off x="5150752" y="4151337"/>
            <a:ext cx="1262" cy="31052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2" name="TextBox 341">
            <a:extLst>
              <a:ext uri="{FF2B5EF4-FFF2-40B4-BE49-F238E27FC236}">
                <a16:creationId xmlns:a16="http://schemas.microsoft.com/office/drawing/2014/main" id="{95A15AD4-04FE-264A-84D2-45F173189A12}"/>
              </a:ext>
            </a:extLst>
          </p:cNvPr>
          <p:cNvSpPr txBox="1"/>
          <p:nvPr/>
        </p:nvSpPr>
        <p:spPr>
          <a:xfrm>
            <a:off x="4760805" y="3881160"/>
            <a:ext cx="8066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Iteration</a:t>
            </a:r>
          </a:p>
        </p:txBody>
      </p:sp>
      <p:cxnSp>
        <p:nvCxnSpPr>
          <p:cNvPr id="343" name="Straight Connector 342">
            <a:extLst>
              <a:ext uri="{FF2B5EF4-FFF2-40B4-BE49-F238E27FC236}">
                <a16:creationId xmlns:a16="http://schemas.microsoft.com/office/drawing/2014/main" id="{2B3BC208-4D54-48CB-9E25-0520A43FEE27}"/>
              </a:ext>
            </a:extLst>
          </p:cNvPr>
          <p:cNvCxnSpPr>
            <a:cxnSpLocks/>
          </p:cNvCxnSpPr>
          <p:nvPr/>
        </p:nvCxnSpPr>
        <p:spPr>
          <a:xfrm flipH="1">
            <a:off x="5371002" y="4307362"/>
            <a:ext cx="2051" cy="66349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4" name="Rectangle 343">
            <a:extLst>
              <a:ext uri="{FF2B5EF4-FFF2-40B4-BE49-F238E27FC236}">
                <a16:creationId xmlns:a16="http://schemas.microsoft.com/office/drawing/2014/main" id="{09069ACC-258E-4717-B854-B0F3F88E7EEB}"/>
              </a:ext>
            </a:extLst>
          </p:cNvPr>
          <p:cNvSpPr/>
          <p:nvPr/>
        </p:nvSpPr>
        <p:spPr>
          <a:xfrm>
            <a:off x="5337191" y="4286336"/>
            <a:ext cx="1688560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Geometry</a:t>
            </a:r>
          </a:p>
        </p:txBody>
      </p:sp>
      <p:cxnSp>
        <p:nvCxnSpPr>
          <p:cNvPr id="345" name="Straight Connector 344">
            <a:extLst>
              <a:ext uri="{FF2B5EF4-FFF2-40B4-BE49-F238E27FC236}">
                <a16:creationId xmlns:a16="http://schemas.microsoft.com/office/drawing/2014/main" id="{873F86B1-BB2B-4023-A500-84B2C5AEE327}"/>
              </a:ext>
            </a:extLst>
          </p:cNvPr>
          <p:cNvCxnSpPr>
            <a:cxnSpLocks/>
          </p:cNvCxnSpPr>
          <p:nvPr/>
        </p:nvCxnSpPr>
        <p:spPr>
          <a:xfrm flipH="1">
            <a:off x="6084676" y="4136748"/>
            <a:ext cx="4759" cy="29876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0" name="TextBox 349">
            <a:extLst>
              <a:ext uri="{FF2B5EF4-FFF2-40B4-BE49-F238E27FC236}">
                <a16:creationId xmlns:a16="http://schemas.microsoft.com/office/drawing/2014/main" id="{8CAB91AD-DDFD-4527-8A43-BEA7FD529F83}"/>
              </a:ext>
            </a:extLst>
          </p:cNvPr>
          <p:cNvSpPr txBox="1"/>
          <p:nvPr/>
        </p:nvSpPr>
        <p:spPr>
          <a:xfrm>
            <a:off x="5471624" y="3763357"/>
            <a:ext cx="9232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Circle geometry</a:t>
            </a:r>
          </a:p>
        </p:txBody>
      </p:sp>
      <p:sp>
        <p:nvSpPr>
          <p:cNvPr id="352" name="TextBox 351">
            <a:extLst>
              <a:ext uri="{FF2B5EF4-FFF2-40B4-BE49-F238E27FC236}">
                <a16:creationId xmlns:a16="http://schemas.microsoft.com/office/drawing/2014/main" id="{8CAB91AD-DDFD-4527-8A43-BEA7FD529F83}"/>
              </a:ext>
            </a:extLst>
          </p:cNvPr>
          <p:cNvSpPr txBox="1"/>
          <p:nvPr/>
        </p:nvSpPr>
        <p:spPr>
          <a:xfrm>
            <a:off x="5384516" y="5114897"/>
            <a:ext cx="114061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Circle theorems</a:t>
            </a:r>
          </a:p>
        </p:txBody>
      </p:sp>
      <p:sp>
        <p:nvSpPr>
          <p:cNvPr id="355" name="TextBox 354">
            <a:extLst>
              <a:ext uri="{FF2B5EF4-FFF2-40B4-BE49-F238E27FC236}">
                <a16:creationId xmlns:a16="http://schemas.microsoft.com/office/drawing/2014/main" id="{8CAB91AD-DDFD-4527-8A43-BEA7FD529F83}"/>
              </a:ext>
            </a:extLst>
          </p:cNvPr>
          <p:cNvSpPr txBox="1"/>
          <p:nvPr/>
        </p:nvSpPr>
        <p:spPr>
          <a:xfrm>
            <a:off x="6198335" y="3790793"/>
            <a:ext cx="117029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Geometric proof</a:t>
            </a:r>
          </a:p>
        </p:txBody>
      </p:sp>
      <p:cxnSp>
        <p:nvCxnSpPr>
          <p:cNvPr id="359" name="Straight Connector 358">
            <a:extLst>
              <a:ext uri="{FF2B5EF4-FFF2-40B4-BE49-F238E27FC236}">
                <a16:creationId xmlns:a16="http://schemas.microsoft.com/office/drawing/2014/main" id="{873F86B1-BB2B-4023-A500-84B2C5AEE327}"/>
              </a:ext>
            </a:extLst>
          </p:cNvPr>
          <p:cNvCxnSpPr>
            <a:cxnSpLocks/>
          </p:cNvCxnSpPr>
          <p:nvPr/>
        </p:nvCxnSpPr>
        <p:spPr>
          <a:xfrm flipV="1">
            <a:off x="5933247" y="4900410"/>
            <a:ext cx="0" cy="299812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4" name="Straight Connector 363">
            <a:extLst>
              <a:ext uri="{FF2B5EF4-FFF2-40B4-BE49-F238E27FC236}">
                <a16:creationId xmlns:a16="http://schemas.microsoft.com/office/drawing/2014/main" id="{873F86B1-BB2B-4023-A500-84B2C5AEE327}"/>
              </a:ext>
            </a:extLst>
          </p:cNvPr>
          <p:cNvCxnSpPr>
            <a:cxnSpLocks/>
          </p:cNvCxnSpPr>
          <p:nvPr/>
        </p:nvCxnSpPr>
        <p:spPr>
          <a:xfrm flipH="1">
            <a:off x="6806060" y="4157343"/>
            <a:ext cx="4759" cy="29876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Straight Connector 368">
            <a:extLst>
              <a:ext uri="{FF2B5EF4-FFF2-40B4-BE49-F238E27FC236}">
                <a16:creationId xmlns:a16="http://schemas.microsoft.com/office/drawing/2014/main" id="{FB45D753-BFC5-4302-A461-272CD09D8F32}"/>
              </a:ext>
            </a:extLst>
          </p:cNvPr>
          <p:cNvCxnSpPr>
            <a:cxnSpLocks/>
          </p:cNvCxnSpPr>
          <p:nvPr/>
        </p:nvCxnSpPr>
        <p:spPr>
          <a:xfrm>
            <a:off x="6695485" y="2010232"/>
            <a:ext cx="1262" cy="31052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1" name="Straight Connector 370">
            <a:extLst>
              <a:ext uri="{FF2B5EF4-FFF2-40B4-BE49-F238E27FC236}">
                <a16:creationId xmlns:a16="http://schemas.microsoft.com/office/drawing/2014/main" id="{D2D20838-3C89-4D2B-9821-C5E05F0870B0}"/>
              </a:ext>
            </a:extLst>
          </p:cNvPr>
          <p:cNvCxnSpPr>
            <a:cxnSpLocks/>
          </p:cNvCxnSpPr>
          <p:nvPr/>
        </p:nvCxnSpPr>
        <p:spPr>
          <a:xfrm flipV="1">
            <a:off x="7059082" y="2749858"/>
            <a:ext cx="0" cy="244844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Straight Connector 371">
            <a:extLst>
              <a:ext uri="{FF2B5EF4-FFF2-40B4-BE49-F238E27FC236}">
                <a16:creationId xmlns:a16="http://schemas.microsoft.com/office/drawing/2014/main" id="{FB45D753-BFC5-4302-A461-272CD09D8F32}"/>
              </a:ext>
            </a:extLst>
          </p:cNvPr>
          <p:cNvCxnSpPr>
            <a:cxnSpLocks/>
          </p:cNvCxnSpPr>
          <p:nvPr/>
        </p:nvCxnSpPr>
        <p:spPr>
          <a:xfrm>
            <a:off x="7526159" y="2012426"/>
            <a:ext cx="1262" cy="31052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26699919-8E7A-43B0-B436-E1CD2D9CA14B}"/>
              </a:ext>
            </a:extLst>
          </p:cNvPr>
          <p:cNvCxnSpPr>
            <a:cxnSpLocks/>
          </p:cNvCxnSpPr>
          <p:nvPr/>
        </p:nvCxnSpPr>
        <p:spPr>
          <a:xfrm flipH="1" flipV="1">
            <a:off x="8904493" y="3857564"/>
            <a:ext cx="164610" cy="65753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5" name="TextBox 374">
            <a:extLst>
              <a:ext uri="{FF2B5EF4-FFF2-40B4-BE49-F238E27FC236}">
                <a16:creationId xmlns:a16="http://schemas.microsoft.com/office/drawing/2014/main" id="{95A15AD4-04FE-264A-84D2-45F173189A12}"/>
              </a:ext>
            </a:extLst>
          </p:cNvPr>
          <p:cNvSpPr txBox="1"/>
          <p:nvPr/>
        </p:nvSpPr>
        <p:spPr>
          <a:xfrm>
            <a:off x="8687769" y="3906241"/>
            <a:ext cx="105555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Surds</a:t>
            </a:r>
          </a:p>
        </p:txBody>
      </p:sp>
      <p:cxnSp>
        <p:nvCxnSpPr>
          <p:cNvPr id="376" name="Straight Connector 375">
            <a:extLst>
              <a:ext uri="{FF2B5EF4-FFF2-40B4-BE49-F238E27FC236}">
                <a16:creationId xmlns:a16="http://schemas.microsoft.com/office/drawing/2014/main" id="{CB1F136E-DC0D-8041-B672-ED702DE044A1}"/>
              </a:ext>
            </a:extLst>
          </p:cNvPr>
          <p:cNvCxnSpPr>
            <a:cxnSpLocks/>
            <a:stCxn id="381" idx="2"/>
          </p:cNvCxnSpPr>
          <p:nvPr/>
        </p:nvCxnSpPr>
        <p:spPr>
          <a:xfrm flipH="1">
            <a:off x="8727543" y="2537484"/>
            <a:ext cx="182813" cy="264172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1" name="TextBox 380">
            <a:extLst>
              <a:ext uri="{FF2B5EF4-FFF2-40B4-BE49-F238E27FC236}">
                <a16:creationId xmlns:a16="http://schemas.microsoft.com/office/drawing/2014/main" id="{95A15AD4-04FE-264A-84D2-45F173189A12}"/>
              </a:ext>
            </a:extLst>
          </p:cNvPr>
          <p:cNvSpPr txBox="1"/>
          <p:nvPr/>
        </p:nvSpPr>
        <p:spPr>
          <a:xfrm>
            <a:off x="8287863" y="1960403"/>
            <a:ext cx="124498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Reciprocal and exponential graphs</a:t>
            </a:r>
          </a:p>
        </p:txBody>
      </p:sp>
      <p:cxnSp>
        <p:nvCxnSpPr>
          <p:cNvPr id="384" name="Straight Connector 383">
            <a:extLst>
              <a:ext uri="{FF2B5EF4-FFF2-40B4-BE49-F238E27FC236}">
                <a16:creationId xmlns:a16="http://schemas.microsoft.com/office/drawing/2014/main" id="{CB1F136E-DC0D-8041-B672-ED702DE044A1}"/>
              </a:ext>
            </a:extLst>
          </p:cNvPr>
          <p:cNvCxnSpPr>
            <a:cxnSpLocks/>
          </p:cNvCxnSpPr>
          <p:nvPr/>
        </p:nvCxnSpPr>
        <p:spPr>
          <a:xfrm flipV="1">
            <a:off x="8130289" y="3194786"/>
            <a:ext cx="277676" cy="7753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5" name="TextBox 384">
            <a:extLst>
              <a:ext uri="{FF2B5EF4-FFF2-40B4-BE49-F238E27FC236}">
                <a16:creationId xmlns:a16="http://schemas.microsoft.com/office/drawing/2014/main" id="{95A15AD4-04FE-264A-84D2-45F173189A12}"/>
              </a:ext>
            </a:extLst>
          </p:cNvPr>
          <p:cNvSpPr txBox="1"/>
          <p:nvPr/>
        </p:nvSpPr>
        <p:spPr>
          <a:xfrm>
            <a:off x="7028254" y="2997494"/>
            <a:ext cx="124498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Gradient and area under a curve</a:t>
            </a:r>
          </a:p>
        </p:txBody>
      </p:sp>
      <p:sp>
        <p:nvSpPr>
          <p:cNvPr id="386" name="TextBox 385">
            <a:extLst>
              <a:ext uri="{FF2B5EF4-FFF2-40B4-BE49-F238E27FC236}">
                <a16:creationId xmlns:a16="http://schemas.microsoft.com/office/drawing/2014/main" id="{95A15AD4-04FE-264A-84D2-45F173189A12}"/>
              </a:ext>
            </a:extLst>
          </p:cNvPr>
          <p:cNvSpPr txBox="1"/>
          <p:nvPr/>
        </p:nvSpPr>
        <p:spPr>
          <a:xfrm>
            <a:off x="8639702" y="4561568"/>
            <a:ext cx="869521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Direct and inverse proportion</a:t>
            </a:r>
          </a:p>
        </p:txBody>
      </p:sp>
      <p:cxnSp>
        <p:nvCxnSpPr>
          <p:cNvPr id="388" name="Straight Connector 387">
            <a:extLst>
              <a:ext uri="{FF2B5EF4-FFF2-40B4-BE49-F238E27FC236}">
                <a16:creationId xmlns:a16="http://schemas.microsoft.com/office/drawing/2014/main" id="{26699919-8E7A-43B0-B436-E1CD2D9CA14B}"/>
              </a:ext>
            </a:extLst>
          </p:cNvPr>
          <p:cNvCxnSpPr>
            <a:cxnSpLocks/>
          </p:cNvCxnSpPr>
          <p:nvPr/>
        </p:nvCxnSpPr>
        <p:spPr>
          <a:xfrm flipH="1" flipV="1">
            <a:off x="8648270" y="4414194"/>
            <a:ext cx="196667" cy="16442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Block Arc 2">
            <a:extLst>
              <a:ext uri="{FF2B5EF4-FFF2-40B4-BE49-F238E27FC236}">
                <a16:creationId xmlns:a16="http://schemas.microsoft.com/office/drawing/2014/main" id="{1D7A4439-3FDC-8381-BB62-D45E0C064649}"/>
              </a:ext>
            </a:extLst>
          </p:cNvPr>
          <p:cNvSpPr/>
          <p:nvPr/>
        </p:nvSpPr>
        <p:spPr>
          <a:xfrm rot="5400000" flipH="1">
            <a:off x="6397236" y="6784923"/>
            <a:ext cx="2821879" cy="2295013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C2BD5A4-F8FA-84AB-B4A6-40461E0266E1}"/>
              </a:ext>
            </a:extLst>
          </p:cNvPr>
          <p:cNvCxnSpPr>
            <a:cxnSpLocks/>
          </p:cNvCxnSpPr>
          <p:nvPr/>
        </p:nvCxnSpPr>
        <p:spPr>
          <a:xfrm flipH="1">
            <a:off x="7286739" y="6491035"/>
            <a:ext cx="2051" cy="66349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A0AEEA1-CE45-8E77-BAE7-FFA1687FF988}"/>
              </a:ext>
            </a:extLst>
          </p:cNvPr>
          <p:cNvCxnSpPr>
            <a:cxnSpLocks/>
          </p:cNvCxnSpPr>
          <p:nvPr/>
        </p:nvCxnSpPr>
        <p:spPr>
          <a:xfrm>
            <a:off x="8302340" y="8141320"/>
            <a:ext cx="714654" cy="10612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43C1401-E4AB-4FDB-F323-DBBB3F3B3020}"/>
              </a:ext>
            </a:extLst>
          </p:cNvPr>
          <p:cNvCxnSpPr>
            <a:cxnSpLocks/>
          </p:cNvCxnSpPr>
          <p:nvPr/>
        </p:nvCxnSpPr>
        <p:spPr>
          <a:xfrm>
            <a:off x="5393774" y="8656875"/>
            <a:ext cx="2604" cy="68657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AC36DD21-1E44-6850-188C-0110F8DB32FF}"/>
              </a:ext>
            </a:extLst>
          </p:cNvPr>
          <p:cNvSpPr/>
          <p:nvPr/>
        </p:nvSpPr>
        <p:spPr>
          <a:xfrm>
            <a:off x="5347469" y="8664286"/>
            <a:ext cx="1688560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Geometry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F96CC5-ED34-7817-DB18-58FC04642D41}"/>
              </a:ext>
            </a:extLst>
          </p:cNvPr>
          <p:cNvCxnSpPr>
            <a:cxnSpLocks/>
          </p:cNvCxnSpPr>
          <p:nvPr/>
        </p:nvCxnSpPr>
        <p:spPr>
          <a:xfrm>
            <a:off x="6025130" y="6330047"/>
            <a:ext cx="0" cy="30440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3CA8D1FA-7B76-5924-CF6C-FD5038A0A9AE}"/>
              </a:ext>
            </a:extLst>
          </p:cNvPr>
          <p:cNvSpPr txBox="1"/>
          <p:nvPr/>
        </p:nvSpPr>
        <p:spPr>
          <a:xfrm>
            <a:off x="6407218" y="5752694"/>
            <a:ext cx="114819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Pythagoras and trigonometry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D97F4B8-315E-675E-8B71-98B87E04E089}"/>
              </a:ext>
            </a:extLst>
          </p:cNvPr>
          <p:cNvCxnSpPr>
            <a:cxnSpLocks/>
          </p:cNvCxnSpPr>
          <p:nvPr/>
        </p:nvCxnSpPr>
        <p:spPr>
          <a:xfrm>
            <a:off x="6215226" y="8446951"/>
            <a:ext cx="1262" cy="31052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5FF62689-1115-0FBB-5D7F-43505152C837}"/>
              </a:ext>
            </a:extLst>
          </p:cNvPr>
          <p:cNvSpPr txBox="1"/>
          <p:nvPr/>
        </p:nvSpPr>
        <p:spPr>
          <a:xfrm>
            <a:off x="5387245" y="9574983"/>
            <a:ext cx="117029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Properties of shapes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C29F837-9100-6D21-C65B-FF5B12451349}"/>
              </a:ext>
            </a:extLst>
          </p:cNvPr>
          <p:cNvCxnSpPr>
            <a:cxnSpLocks/>
          </p:cNvCxnSpPr>
          <p:nvPr/>
        </p:nvCxnSpPr>
        <p:spPr>
          <a:xfrm flipV="1">
            <a:off x="5849201" y="9316347"/>
            <a:ext cx="0" cy="244844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BCC785EA-5BFC-C872-4876-999A42BA2203}"/>
              </a:ext>
            </a:extLst>
          </p:cNvPr>
          <p:cNvSpPr txBox="1"/>
          <p:nvPr/>
        </p:nvSpPr>
        <p:spPr>
          <a:xfrm>
            <a:off x="5675181" y="7908224"/>
            <a:ext cx="1080089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Parallel lines and angle facts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FB653EE-000C-B69B-4E42-AC8A4BFB14F2}"/>
              </a:ext>
            </a:extLst>
          </p:cNvPr>
          <p:cNvCxnSpPr>
            <a:cxnSpLocks/>
          </p:cNvCxnSpPr>
          <p:nvPr/>
        </p:nvCxnSpPr>
        <p:spPr>
          <a:xfrm flipV="1">
            <a:off x="6664805" y="9260572"/>
            <a:ext cx="0" cy="33581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01E003AD-AB1E-0884-12A0-E5E6469DD608}"/>
              </a:ext>
            </a:extLst>
          </p:cNvPr>
          <p:cNvSpPr txBox="1"/>
          <p:nvPr/>
        </p:nvSpPr>
        <p:spPr>
          <a:xfrm>
            <a:off x="6287697" y="9515551"/>
            <a:ext cx="1170295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Interior and exterior angles in polygons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E546F2D-71EE-0B68-98B2-1F570A496270}"/>
              </a:ext>
            </a:extLst>
          </p:cNvPr>
          <p:cNvCxnSpPr>
            <a:cxnSpLocks/>
          </p:cNvCxnSpPr>
          <p:nvPr/>
        </p:nvCxnSpPr>
        <p:spPr>
          <a:xfrm>
            <a:off x="6969713" y="8676566"/>
            <a:ext cx="2604" cy="68657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443C4777-C301-CB44-D4D9-A37CDFB4CBEC}"/>
              </a:ext>
            </a:extLst>
          </p:cNvPr>
          <p:cNvSpPr/>
          <p:nvPr/>
        </p:nvSpPr>
        <p:spPr>
          <a:xfrm rot="19068257">
            <a:off x="7506495" y="8344029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Number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D53DF6E-EFB1-A4AF-EBAA-E64BC89E5B4C}"/>
              </a:ext>
            </a:extLst>
          </p:cNvPr>
          <p:cNvCxnSpPr>
            <a:cxnSpLocks/>
          </p:cNvCxnSpPr>
          <p:nvPr/>
        </p:nvCxnSpPr>
        <p:spPr>
          <a:xfrm flipH="1" flipV="1">
            <a:off x="8394442" y="8950984"/>
            <a:ext cx="154092" cy="243581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0A6526E9-766B-C26A-44B0-25B994D32261}"/>
              </a:ext>
            </a:extLst>
          </p:cNvPr>
          <p:cNvSpPr txBox="1"/>
          <p:nvPr/>
        </p:nvSpPr>
        <p:spPr>
          <a:xfrm>
            <a:off x="8410190" y="9130984"/>
            <a:ext cx="111562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70C0"/>
                </a:solidFill>
                <a:latin typeface="Century Gothic" panose="020B0502020202020204" pitchFamily="34" charset="0"/>
              </a:rPr>
              <a:t>Fraction, decimals and percentages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7A1499C-B98B-5C01-A12F-91809756FBFC}"/>
              </a:ext>
            </a:extLst>
          </p:cNvPr>
          <p:cNvSpPr/>
          <p:nvPr/>
        </p:nvSpPr>
        <p:spPr>
          <a:xfrm rot="1324573">
            <a:off x="7196073" y="6511714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Algebra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B1A7509-E61A-FFE8-FE13-7AE612E098BA}"/>
              </a:ext>
            </a:extLst>
          </p:cNvPr>
          <p:cNvCxnSpPr>
            <a:cxnSpLocks/>
          </p:cNvCxnSpPr>
          <p:nvPr/>
        </p:nvCxnSpPr>
        <p:spPr>
          <a:xfrm flipV="1">
            <a:off x="8224817" y="7142941"/>
            <a:ext cx="535657" cy="28325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32B6A3-6677-17C0-07D8-2291977119A2}"/>
              </a:ext>
            </a:extLst>
          </p:cNvPr>
          <p:cNvCxnSpPr>
            <a:cxnSpLocks/>
          </p:cNvCxnSpPr>
          <p:nvPr/>
        </p:nvCxnSpPr>
        <p:spPr>
          <a:xfrm flipV="1">
            <a:off x="7773419" y="7195231"/>
            <a:ext cx="389604" cy="9656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0107FB9-C9FD-C950-67D7-85A9D82D8FF2}"/>
              </a:ext>
            </a:extLst>
          </p:cNvPr>
          <p:cNvCxnSpPr>
            <a:cxnSpLocks/>
          </p:cNvCxnSpPr>
          <p:nvPr/>
        </p:nvCxnSpPr>
        <p:spPr>
          <a:xfrm flipV="1">
            <a:off x="7987662" y="7766991"/>
            <a:ext cx="439230" cy="103672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0A02A148-8B11-DB8B-14A6-6ECB9B504A57}"/>
              </a:ext>
            </a:extLst>
          </p:cNvPr>
          <p:cNvSpPr txBox="1"/>
          <p:nvPr/>
        </p:nvSpPr>
        <p:spPr>
          <a:xfrm>
            <a:off x="8354802" y="6336526"/>
            <a:ext cx="11689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Equations and inequalities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011D523-7A06-0EFA-058C-7ED18D779C80}"/>
              </a:ext>
            </a:extLst>
          </p:cNvPr>
          <p:cNvSpPr/>
          <p:nvPr/>
        </p:nvSpPr>
        <p:spPr>
          <a:xfrm rot="16200000">
            <a:off x="7781059" y="7374414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Ratio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00A2524-4A4B-F601-BCF7-EAF2BF466ACD}"/>
              </a:ext>
            </a:extLst>
          </p:cNvPr>
          <p:cNvSpPr txBox="1"/>
          <p:nvPr/>
        </p:nvSpPr>
        <p:spPr>
          <a:xfrm>
            <a:off x="6998027" y="7685399"/>
            <a:ext cx="135211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solidFill>
                  <a:srgbClr val="990099"/>
                </a:solidFill>
                <a:latin typeface="Century Gothic" panose="020B0502020202020204" pitchFamily="34" charset="0"/>
              </a:rPr>
              <a:t>Ratio and proportion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CE4EC04-66CC-72BE-FEFF-2B5BB1F5F493}"/>
              </a:ext>
            </a:extLst>
          </p:cNvPr>
          <p:cNvCxnSpPr>
            <a:cxnSpLocks/>
          </p:cNvCxnSpPr>
          <p:nvPr/>
        </p:nvCxnSpPr>
        <p:spPr>
          <a:xfrm flipH="1">
            <a:off x="8220833" y="6528261"/>
            <a:ext cx="313849" cy="29875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E5F8B1E3-5F52-C38A-AB30-46096913351A}"/>
              </a:ext>
            </a:extLst>
          </p:cNvPr>
          <p:cNvSpPr/>
          <p:nvPr/>
        </p:nvSpPr>
        <p:spPr>
          <a:xfrm>
            <a:off x="5616398" y="6468414"/>
            <a:ext cx="1688560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Geometry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EF78DCE-7DD6-D75B-16EB-B8B211411068}"/>
              </a:ext>
            </a:extLst>
          </p:cNvPr>
          <p:cNvCxnSpPr>
            <a:cxnSpLocks/>
          </p:cNvCxnSpPr>
          <p:nvPr/>
        </p:nvCxnSpPr>
        <p:spPr>
          <a:xfrm flipV="1">
            <a:off x="6330927" y="7118276"/>
            <a:ext cx="0" cy="244844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FC58D2C-A1AF-F463-F2A4-1F3E5AC15128}"/>
              </a:ext>
            </a:extLst>
          </p:cNvPr>
          <p:cNvCxnSpPr>
            <a:cxnSpLocks/>
          </p:cNvCxnSpPr>
          <p:nvPr/>
        </p:nvCxnSpPr>
        <p:spPr>
          <a:xfrm>
            <a:off x="6922369" y="6296071"/>
            <a:ext cx="1262" cy="31052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D0FF36D1-1131-65F5-0D40-D836C6FD7412}"/>
              </a:ext>
            </a:extLst>
          </p:cNvPr>
          <p:cNvSpPr txBox="1"/>
          <p:nvPr/>
        </p:nvSpPr>
        <p:spPr>
          <a:xfrm>
            <a:off x="5840166" y="7267885"/>
            <a:ext cx="123939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Transformations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BA85467-A191-AB4C-D4ED-832BA9D838D1}"/>
              </a:ext>
            </a:extLst>
          </p:cNvPr>
          <p:cNvSpPr txBox="1"/>
          <p:nvPr/>
        </p:nvSpPr>
        <p:spPr>
          <a:xfrm>
            <a:off x="5299240" y="5741591"/>
            <a:ext cx="114061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Constructions, loci and bearings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5560E42-C65D-488D-D4FB-AC4B71748101}"/>
              </a:ext>
            </a:extLst>
          </p:cNvPr>
          <p:cNvCxnSpPr>
            <a:cxnSpLocks/>
          </p:cNvCxnSpPr>
          <p:nvPr/>
        </p:nvCxnSpPr>
        <p:spPr>
          <a:xfrm>
            <a:off x="7759145" y="8663201"/>
            <a:ext cx="2604" cy="68657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459C8E9-9489-54EE-0F50-732A5C9E64EE}"/>
              </a:ext>
            </a:extLst>
          </p:cNvPr>
          <p:cNvCxnSpPr>
            <a:cxnSpLocks/>
          </p:cNvCxnSpPr>
          <p:nvPr/>
        </p:nvCxnSpPr>
        <p:spPr>
          <a:xfrm>
            <a:off x="7356770" y="8528128"/>
            <a:ext cx="1262" cy="31052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ED2482F2-C4D6-C3C9-679B-73C78A20449A}"/>
              </a:ext>
            </a:extLst>
          </p:cNvPr>
          <p:cNvSpPr txBox="1"/>
          <p:nvPr/>
        </p:nvSpPr>
        <p:spPr>
          <a:xfrm>
            <a:off x="6888132" y="8326253"/>
            <a:ext cx="108008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00FF"/>
                </a:solidFill>
                <a:latin typeface="Century Gothic" panose="020B0502020202020204" pitchFamily="34" charset="0"/>
              </a:rPr>
              <a:t>Averages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9D3F468-E2F0-EAB9-B06C-F15BE869CF4C}"/>
              </a:ext>
            </a:extLst>
          </p:cNvPr>
          <p:cNvSpPr/>
          <p:nvPr/>
        </p:nvSpPr>
        <p:spPr>
          <a:xfrm>
            <a:off x="6574981" y="8644973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Data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D187668-D603-3C84-04DF-99035C8EBC12}"/>
              </a:ext>
            </a:extLst>
          </p:cNvPr>
          <p:cNvSpPr txBox="1"/>
          <p:nvPr/>
        </p:nvSpPr>
        <p:spPr>
          <a:xfrm>
            <a:off x="7413659" y="7282657"/>
            <a:ext cx="69416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Graphs</a:t>
            </a:r>
          </a:p>
        </p:txBody>
      </p:sp>
      <p:sp>
        <p:nvSpPr>
          <p:cNvPr id="49" name="AutoShape 2" descr="https://static.thenounproject.com/png/2098416-200.png">
            <a:extLst>
              <a:ext uri="{FF2B5EF4-FFF2-40B4-BE49-F238E27FC236}">
                <a16:creationId xmlns:a16="http://schemas.microsoft.com/office/drawing/2014/main" id="{3F4BA748-3954-2A67-2881-DA2A16E7DFC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733633" y="8386899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b="1">
              <a:latin typeface="Century Gothic" panose="020B0502020202020204" pitchFamily="34" charset="0"/>
            </a:endParaRP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3715884E-3572-973E-76FC-9C4482A93604}"/>
              </a:ext>
            </a:extLst>
          </p:cNvPr>
          <p:cNvCxnSpPr>
            <a:cxnSpLocks/>
          </p:cNvCxnSpPr>
          <p:nvPr/>
        </p:nvCxnSpPr>
        <p:spPr>
          <a:xfrm>
            <a:off x="3990810" y="8644591"/>
            <a:ext cx="2604" cy="68657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>
            <a:extLst>
              <a:ext uri="{FF2B5EF4-FFF2-40B4-BE49-F238E27FC236}">
                <a16:creationId xmlns:a16="http://schemas.microsoft.com/office/drawing/2014/main" id="{056068D2-C639-081A-C2F1-BC59C5C49559}"/>
              </a:ext>
            </a:extLst>
          </p:cNvPr>
          <p:cNvSpPr/>
          <p:nvPr/>
        </p:nvSpPr>
        <p:spPr>
          <a:xfrm>
            <a:off x="2435266" y="8637588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Number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B746342B-0673-AB4E-361A-0806421E3E6D}"/>
              </a:ext>
            </a:extLst>
          </p:cNvPr>
          <p:cNvCxnSpPr>
            <a:cxnSpLocks/>
          </p:cNvCxnSpPr>
          <p:nvPr/>
        </p:nvCxnSpPr>
        <p:spPr>
          <a:xfrm flipH="1">
            <a:off x="3279895" y="8484229"/>
            <a:ext cx="6960" cy="287754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F475E4EF-49C8-B285-C27A-C8F8A14F2284}"/>
              </a:ext>
            </a:extLst>
          </p:cNvPr>
          <p:cNvCxnSpPr>
            <a:cxnSpLocks/>
          </p:cNvCxnSpPr>
          <p:nvPr/>
        </p:nvCxnSpPr>
        <p:spPr>
          <a:xfrm flipV="1">
            <a:off x="3622736" y="9234300"/>
            <a:ext cx="0" cy="32170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327A44F6-6DCD-6D90-0E76-9306C743C133}"/>
              </a:ext>
            </a:extLst>
          </p:cNvPr>
          <p:cNvCxnSpPr>
            <a:cxnSpLocks/>
          </p:cNvCxnSpPr>
          <p:nvPr/>
        </p:nvCxnSpPr>
        <p:spPr>
          <a:xfrm flipH="1">
            <a:off x="2707491" y="8486649"/>
            <a:ext cx="6960" cy="287754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6A321A4F-6906-0376-2EB3-D5F1562288DD}"/>
              </a:ext>
            </a:extLst>
          </p:cNvPr>
          <p:cNvCxnSpPr>
            <a:cxnSpLocks/>
          </p:cNvCxnSpPr>
          <p:nvPr/>
        </p:nvCxnSpPr>
        <p:spPr>
          <a:xfrm flipV="1">
            <a:off x="2935699" y="9260572"/>
            <a:ext cx="0" cy="32170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8E78BF00-DCAD-2C87-A059-B84F4CEA2900}"/>
              </a:ext>
            </a:extLst>
          </p:cNvPr>
          <p:cNvSpPr txBox="1"/>
          <p:nvPr/>
        </p:nvSpPr>
        <p:spPr>
          <a:xfrm>
            <a:off x="2230329" y="9517200"/>
            <a:ext cx="111671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70C0"/>
                </a:solidFill>
                <a:latin typeface="Century Gothic" panose="020B0502020202020204" pitchFamily="34" charset="0"/>
              </a:rPr>
              <a:t>Factors, multiples and primes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19E3D8F-404F-2C81-1015-370A935DC787}"/>
              </a:ext>
            </a:extLst>
          </p:cNvPr>
          <p:cNvSpPr txBox="1"/>
          <p:nvPr/>
        </p:nvSpPr>
        <p:spPr>
          <a:xfrm>
            <a:off x="3098957" y="9518767"/>
            <a:ext cx="111562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70C0"/>
                </a:solidFill>
                <a:latin typeface="Century Gothic" panose="020B0502020202020204" pitchFamily="34" charset="0"/>
              </a:rPr>
              <a:t>Indices, powers and roots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4AD0A73-B598-9D9B-647F-475AF800B90D}"/>
              </a:ext>
            </a:extLst>
          </p:cNvPr>
          <p:cNvSpPr txBox="1"/>
          <p:nvPr/>
        </p:nvSpPr>
        <p:spPr>
          <a:xfrm>
            <a:off x="2157306" y="7921657"/>
            <a:ext cx="87880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70C0"/>
                </a:solidFill>
                <a:latin typeface="Century Gothic" panose="020B0502020202020204" pitchFamily="34" charset="0"/>
              </a:rPr>
              <a:t>Integers and place value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6573573-1CF6-F5B4-A528-55C5F6851318}"/>
              </a:ext>
            </a:extLst>
          </p:cNvPr>
          <p:cNvSpPr/>
          <p:nvPr/>
        </p:nvSpPr>
        <p:spPr>
          <a:xfrm>
            <a:off x="3865529" y="8657969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Algebra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65EAE18-0E86-A802-9F7E-A7F4A0688DBF}"/>
              </a:ext>
            </a:extLst>
          </p:cNvPr>
          <p:cNvSpPr txBox="1"/>
          <p:nvPr/>
        </p:nvSpPr>
        <p:spPr>
          <a:xfrm>
            <a:off x="3809693" y="8192137"/>
            <a:ext cx="130629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Expressions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38AD8B01-3D14-FE55-D4CF-8C5838C6E587}"/>
              </a:ext>
            </a:extLst>
          </p:cNvPr>
          <p:cNvCxnSpPr>
            <a:cxnSpLocks/>
          </p:cNvCxnSpPr>
          <p:nvPr/>
        </p:nvCxnSpPr>
        <p:spPr>
          <a:xfrm flipH="1">
            <a:off x="4439161" y="8470360"/>
            <a:ext cx="4759" cy="29876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9" name="TextBox 478">
            <a:extLst>
              <a:ext uri="{FF2B5EF4-FFF2-40B4-BE49-F238E27FC236}">
                <a16:creationId xmlns:a16="http://schemas.microsoft.com/office/drawing/2014/main" id="{D5C03FBA-B95B-5A69-E756-640B5D3C6665}"/>
              </a:ext>
            </a:extLst>
          </p:cNvPr>
          <p:cNvSpPr txBox="1"/>
          <p:nvPr/>
        </p:nvSpPr>
        <p:spPr>
          <a:xfrm>
            <a:off x="3952318" y="9559241"/>
            <a:ext cx="86366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Algebra basics</a:t>
            </a:r>
          </a:p>
        </p:txBody>
      </p:sp>
      <p:cxnSp>
        <p:nvCxnSpPr>
          <p:cNvPr id="480" name="Straight Connector 479">
            <a:extLst>
              <a:ext uri="{FF2B5EF4-FFF2-40B4-BE49-F238E27FC236}">
                <a16:creationId xmlns:a16="http://schemas.microsoft.com/office/drawing/2014/main" id="{B0C57410-A073-221C-044D-19847ACC6FCC}"/>
              </a:ext>
            </a:extLst>
          </p:cNvPr>
          <p:cNvCxnSpPr>
            <a:cxnSpLocks/>
          </p:cNvCxnSpPr>
          <p:nvPr/>
        </p:nvCxnSpPr>
        <p:spPr>
          <a:xfrm flipV="1">
            <a:off x="4300651" y="9236248"/>
            <a:ext cx="0" cy="32170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1" name="TextBox 480">
            <a:extLst>
              <a:ext uri="{FF2B5EF4-FFF2-40B4-BE49-F238E27FC236}">
                <a16:creationId xmlns:a16="http://schemas.microsoft.com/office/drawing/2014/main" id="{7CF0A741-9478-7C0A-F392-C4B5E78685E8}"/>
              </a:ext>
            </a:extLst>
          </p:cNvPr>
          <p:cNvSpPr txBox="1"/>
          <p:nvPr/>
        </p:nvSpPr>
        <p:spPr>
          <a:xfrm>
            <a:off x="4544166" y="9576591"/>
            <a:ext cx="11689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Substitution into formulae</a:t>
            </a:r>
          </a:p>
        </p:txBody>
      </p:sp>
      <p:cxnSp>
        <p:nvCxnSpPr>
          <p:cNvPr id="487" name="Straight Connector 486">
            <a:extLst>
              <a:ext uri="{FF2B5EF4-FFF2-40B4-BE49-F238E27FC236}">
                <a16:creationId xmlns:a16="http://schemas.microsoft.com/office/drawing/2014/main" id="{64E4B55F-A42D-66E7-A96F-7BCB197318E4}"/>
              </a:ext>
            </a:extLst>
          </p:cNvPr>
          <p:cNvCxnSpPr>
            <a:cxnSpLocks/>
          </p:cNvCxnSpPr>
          <p:nvPr/>
        </p:nvCxnSpPr>
        <p:spPr>
          <a:xfrm flipV="1">
            <a:off x="5035734" y="9260572"/>
            <a:ext cx="0" cy="32170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0" name="Straight Connector 489">
            <a:extLst>
              <a:ext uri="{FF2B5EF4-FFF2-40B4-BE49-F238E27FC236}">
                <a16:creationId xmlns:a16="http://schemas.microsoft.com/office/drawing/2014/main" id="{53C47766-63E7-8D6E-2EED-77D827A48D88}"/>
              </a:ext>
            </a:extLst>
          </p:cNvPr>
          <p:cNvCxnSpPr>
            <a:cxnSpLocks/>
          </p:cNvCxnSpPr>
          <p:nvPr/>
        </p:nvCxnSpPr>
        <p:spPr>
          <a:xfrm>
            <a:off x="5393774" y="8656875"/>
            <a:ext cx="2604" cy="68657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1" name="Straight Connector 490">
            <a:extLst>
              <a:ext uri="{FF2B5EF4-FFF2-40B4-BE49-F238E27FC236}">
                <a16:creationId xmlns:a16="http://schemas.microsoft.com/office/drawing/2014/main" id="{973A01CA-B71A-9730-1A34-A9BD266E8CBA}"/>
              </a:ext>
            </a:extLst>
          </p:cNvPr>
          <p:cNvCxnSpPr>
            <a:cxnSpLocks/>
          </p:cNvCxnSpPr>
          <p:nvPr/>
        </p:nvCxnSpPr>
        <p:spPr>
          <a:xfrm>
            <a:off x="5154951" y="8520513"/>
            <a:ext cx="0" cy="248156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3" name="TextBox 492">
            <a:extLst>
              <a:ext uri="{FF2B5EF4-FFF2-40B4-BE49-F238E27FC236}">
                <a16:creationId xmlns:a16="http://schemas.microsoft.com/office/drawing/2014/main" id="{AE691FEF-D1E3-4D9F-9936-76BC0B6B7CE5}"/>
              </a:ext>
            </a:extLst>
          </p:cNvPr>
          <p:cNvSpPr txBox="1"/>
          <p:nvPr/>
        </p:nvSpPr>
        <p:spPr>
          <a:xfrm>
            <a:off x="4700567" y="8202464"/>
            <a:ext cx="116898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Sequences</a:t>
            </a:r>
          </a:p>
        </p:txBody>
      </p:sp>
      <p:sp>
        <p:nvSpPr>
          <p:cNvPr id="496" name="TextBox 495">
            <a:extLst>
              <a:ext uri="{FF2B5EF4-FFF2-40B4-BE49-F238E27FC236}">
                <a16:creationId xmlns:a16="http://schemas.microsoft.com/office/drawing/2014/main" id="{0D36559F-AF30-46C7-A8EB-536BC7E356B0}"/>
              </a:ext>
            </a:extLst>
          </p:cNvPr>
          <p:cNvSpPr txBox="1"/>
          <p:nvPr/>
        </p:nvSpPr>
        <p:spPr>
          <a:xfrm>
            <a:off x="3551311" y="8199295"/>
            <a:ext cx="54830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70C0"/>
                </a:solidFill>
                <a:latin typeface="Century Gothic" panose="020B0502020202020204" pitchFamily="34" charset="0"/>
              </a:rPr>
              <a:t>Surds</a:t>
            </a:r>
          </a:p>
        </p:txBody>
      </p:sp>
      <p:sp>
        <p:nvSpPr>
          <p:cNvPr id="497" name="TextBox 496">
            <a:extLst>
              <a:ext uri="{FF2B5EF4-FFF2-40B4-BE49-F238E27FC236}">
                <a16:creationId xmlns:a16="http://schemas.microsoft.com/office/drawing/2014/main" id="{8B356AD2-4A64-2976-83CC-F8C0B00778DC}"/>
              </a:ext>
            </a:extLst>
          </p:cNvPr>
          <p:cNvSpPr txBox="1"/>
          <p:nvPr/>
        </p:nvSpPr>
        <p:spPr>
          <a:xfrm>
            <a:off x="2877590" y="8055536"/>
            <a:ext cx="93890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70C0"/>
                </a:solidFill>
                <a:latin typeface="Century Gothic" panose="020B0502020202020204" pitchFamily="34" charset="0"/>
              </a:rPr>
              <a:t>Standard form</a:t>
            </a:r>
          </a:p>
        </p:txBody>
      </p:sp>
      <p:cxnSp>
        <p:nvCxnSpPr>
          <p:cNvPr id="498" name="Straight Connector 497">
            <a:extLst>
              <a:ext uri="{FF2B5EF4-FFF2-40B4-BE49-F238E27FC236}">
                <a16:creationId xmlns:a16="http://schemas.microsoft.com/office/drawing/2014/main" id="{F81843B1-2381-E2CB-4ACD-46397652D590}"/>
              </a:ext>
            </a:extLst>
          </p:cNvPr>
          <p:cNvCxnSpPr>
            <a:cxnSpLocks/>
          </p:cNvCxnSpPr>
          <p:nvPr/>
        </p:nvCxnSpPr>
        <p:spPr>
          <a:xfrm>
            <a:off x="3780845" y="8480240"/>
            <a:ext cx="1578" cy="313288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0" name="TextBox 499">
            <a:extLst>
              <a:ext uri="{FF2B5EF4-FFF2-40B4-BE49-F238E27FC236}">
                <a16:creationId xmlns:a16="http://schemas.microsoft.com/office/drawing/2014/main" id="{DCF4EFC1-AE63-1A2E-A04B-98CB2AC9E22C}"/>
              </a:ext>
            </a:extLst>
          </p:cNvPr>
          <p:cNvSpPr txBox="1"/>
          <p:nvPr/>
        </p:nvSpPr>
        <p:spPr>
          <a:xfrm>
            <a:off x="2818105" y="6091929"/>
            <a:ext cx="108008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Volume</a:t>
            </a:r>
          </a:p>
        </p:txBody>
      </p:sp>
      <p:cxnSp>
        <p:nvCxnSpPr>
          <p:cNvPr id="501" name="Straight Connector 500">
            <a:extLst>
              <a:ext uri="{FF2B5EF4-FFF2-40B4-BE49-F238E27FC236}">
                <a16:creationId xmlns:a16="http://schemas.microsoft.com/office/drawing/2014/main" id="{8378B537-9C0A-DBBF-1413-392CA295A958}"/>
              </a:ext>
            </a:extLst>
          </p:cNvPr>
          <p:cNvCxnSpPr>
            <a:cxnSpLocks/>
          </p:cNvCxnSpPr>
          <p:nvPr/>
        </p:nvCxnSpPr>
        <p:spPr>
          <a:xfrm flipV="1">
            <a:off x="3131527" y="7093894"/>
            <a:ext cx="0" cy="244844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4" name="Straight Connector 503">
            <a:extLst>
              <a:ext uri="{FF2B5EF4-FFF2-40B4-BE49-F238E27FC236}">
                <a16:creationId xmlns:a16="http://schemas.microsoft.com/office/drawing/2014/main" id="{C9E926B6-5799-2424-A0AB-67037D4A7A3C}"/>
              </a:ext>
            </a:extLst>
          </p:cNvPr>
          <p:cNvCxnSpPr>
            <a:cxnSpLocks/>
          </p:cNvCxnSpPr>
          <p:nvPr/>
        </p:nvCxnSpPr>
        <p:spPr>
          <a:xfrm>
            <a:off x="4076465" y="6265180"/>
            <a:ext cx="1262" cy="31052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5" name="TextBox 504">
            <a:extLst>
              <a:ext uri="{FF2B5EF4-FFF2-40B4-BE49-F238E27FC236}">
                <a16:creationId xmlns:a16="http://schemas.microsoft.com/office/drawing/2014/main" id="{5BE801B9-C04E-CD3E-B87B-507AD49D69AD}"/>
              </a:ext>
            </a:extLst>
          </p:cNvPr>
          <p:cNvSpPr txBox="1"/>
          <p:nvPr/>
        </p:nvSpPr>
        <p:spPr>
          <a:xfrm>
            <a:off x="2742797" y="7257686"/>
            <a:ext cx="141716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Circles, cylinders, </a:t>
            </a:r>
            <a:r>
              <a:rPr lang="en-US" sz="1050" b="1">
                <a:solidFill>
                  <a:srgbClr val="FF9900"/>
                </a:solidFill>
                <a:latin typeface="Century Gothic" panose="020B0502020202020204" pitchFamily="34" charset="0"/>
              </a:rPr>
              <a:t>cones and </a:t>
            </a:r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spheres</a:t>
            </a:r>
          </a:p>
        </p:txBody>
      </p:sp>
      <p:cxnSp>
        <p:nvCxnSpPr>
          <p:cNvPr id="508" name="Straight Connector 507">
            <a:extLst>
              <a:ext uri="{FF2B5EF4-FFF2-40B4-BE49-F238E27FC236}">
                <a16:creationId xmlns:a16="http://schemas.microsoft.com/office/drawing/2014/main" id="{53B1235E-CC3D-DC4B-7EC8-74A551BFFAD7}"/>
              </a:ext>
            </a:extLst>
          </p:cNvPr>
          <p:cNvCxnSpPr>
            <a:cxnSpLocks/>
          </p:cNvCxnSpPr>
          <p:nvPr/>
        </p:nvCxnSpPr>
        <p:spPr>
          <a:xfrm>
            <a:off x="3406525" y="6324789"/>
            <a:ext cx="0" cy="30440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0" name="TextBox 509">
            <a:extLst>
              <a:ext uri="{FF2B5EF4-FFF2-40B4-BE49-F238E27FC236}">
                <a16:creationId xmlns:a16="http://schemas.microsoft.com/office/drawing/2014/main" id="{58BC5A87-D5E3-3A11-5C43-1D9FF742E61E}"/>
              </a:ext>
            </a:extLst>
          </p:cNvPr>
          <p:cNvSpPr txBox="1"/>
          <p:nvPr/>
        </p:nvSpPr>
        <p:spPr>
          <a:xfrm>
            <a:off x="3589243" y="5904272"/>
            <a:ext cx="117029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Area and perimeter</a:t>
            </a:r>
          </a:p>
        </p:txBody>
      </p:sp>
      <p:sp>
        <p:nvSpPr>
          <p:cNvPr id="511" name="TextBox 510">
            <a:extLst>
              <a:ext uri="{FF2B5EF4-FFF2-40B4-BE49-F238E27FC236}">
                <a16:creationId xmlns:a16="http://schemas.microsoft.com/office/drawing/2014/main" id="{0010DF03-E758-81B5-084E-63E19EBBB149}"/>
              </a:ext>
            </a:extLst>
          </p:cNvPr>
          <p:cNvSpPr txBox="1"/>
          <p:nvPr/>
        </p:nvSpPr>
        <p:spPr>
          <a:xfrm>
            <a:off x="1092217" y="3846206"/>
            <a:ext cx="90986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solidFill>
                  <a:srgbClr val="990099"/>
                </a:solidFill>
                <a:latin typeface="Century Gothic" panose="020B0502020202020204" pitchFamily="34" charset="0"/>
              </a:rPr>
              <a:t>Kinematics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95CDF51C-DE3B-9872-7DC2-32EDCD385682}"/>
              </a:ext>
            </a:extLst>
          </p:cNvPr>
          <p:cNvCxnSpPr>
            <a:cxnSpLocks/>
            <a:stCxn id="511" idx="2"/>
          </p:cNvCxnSpPr>
          <p:nvPr/>
        </p:nvCxnSpPr>
        <p:spPr>
          <a:xfrm>
            <a:off x="1547150" y="4100122"/>
            <a:ext cx="193881" cy="32143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5ABD50D9-78AB-0CE2-4C31-7CBC3A912990}"/>
              </a:ext>
            </a:extLst>
          </p:cNvPr>
          <p:cNvSpPr txBox="1"/>
          <p:nvPr/>
        </p:nvSpPr>
        <p:spPr>
          <a:xfrm>
            <a:off x="289798" y="4174562"/>
            <a:ext cx="10070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solidFill>
                  <a:srgbClr val="990099"/>
                </a:solidFill>
                <a:latin typeface="Century Gothic" panose="020B0502020202020204" pitchFamily="34" charset="0"/>
              </a:rPr>
              <a:t>Compound measures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670E10C6-7138-58BA-3391-4AA1089BBBDE}"/>
              </a:ext>
            </a:extLst>
          </p:cNvPr>
          <p:cNvCxnSpPr>
            <a:cxnSpLocks/>
          </p:cNvCxnSpPr>
          <p:nvPr/>
        </p:nvCxnSpPr>
        <p:spPr>
          <a:xfrm>
            <a:off x="1267719" y="4422069"/>
            <a:ext cx="172467" cy="167227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" name="TextBox 307">
            <a:extLst>
              <a:ext uri="{FF2B5EF4-FFF2-40B4-BE49-F238E27FC236}">
                <a16:creationId xmlns:a16="http://schemas.microsoft.com/office/drawing/2014/main" id="{1921CC8D-4339-4D9B-8C27-44AA8A3BDF13}"/>
              </a:ext>
            </a:extLst>
          </p:cNvPr>
          <p:cNvSpPr txBox="1"/>
          <p:nvPr/>
        </p:nvSpPr>
        <p:spPr>
          <a:xfrm>
            <a:off x="6943428" y="13874096"/>
            <a:ext cx="80354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70C0"/>
                </a:solidFill>
                <a:latin typeface="Century Gothic" panose="020B0502020202020204" pitchFamily="34" charset="0"/>
              </a:rPr>
              <a:t>Standard Form</a:t>
            </a:r>
          </a:p>
        </p:txBody>
      </p:sp>
      <p:cxnSp>
        <p:nvCxnSpPr>
          <p:cNvPr id="310" name="Straight Connector 309">
            <a:extLst>
              <a:ext uri="{FF2B5EF4-FFF2-40B4-BE49-F238E27FC236}">
                <a16:creationId xmlns:a16="http://schemas.microsoft.com/office/drawing/2014/main" id="{D1AF38D8-A43B-44C9-9667-FAC923D56344}"/>
              </a:ext>
            </a:extLst>
          </p:cNvPr>
          <p:cNvCxnSpPr>
            <a:cxnSpLocks/>
          </p:cNvCxnSpPr>
          <p:nvPr/>
        </p:nvCxnSpPr>
        <p:spPr>
          <a:xfrm flipH="1" flipV="1">
            <a:off x="7334367" y="13584361"/>
            <a:ext cx="6196" cy="31999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2" name="Block Arc 311">
            <a:extLst>
              <a:ext uri="{FF2B5EF4-FFF2-40B4-BE49-F238E27FC236}">
                <a16:creationId xmlns:a16="http://schemas.microsoft.com/office/drawing/2014/main" id="{728DF967-F1DF-4294-B12E-39C758308BCB}"/>
              </a:ext>
            </a:extLst>
          </p:cNvPr>
          <p:cNvSpPr/>
          <p:nvPr/>
        </p:nvSpPr>
        <p:spPr>
          <a:xfrm rot="16200000">
            <a:off x="804073" y="13380405"/>
            <a:ext cx="2780712" cy="2184400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13" name="Straight Connector 312">
            <a:extLst>
              <a:ext uri="{FF2B5EF4-FFF2-40B4-BE49-F238E27FC236}">
                <a16:creationId xmlns:a16="http://schemas.microsoft.com/office/drawing/2014/main" id="{C4451580-AA28-44EB-990C-DEE39774A1AF}"/>
              </a:ext>
            </a:extLst>
          </p:cNvPr>
          <p:cNvCxnSpPr>
            <a:cxnSpLocks/>
          </p:cNvCxnSpPr>
          <p:nvPr/>
        </p:nvCxnSpPr>
        <p:spPr>
          <a:xfrm flipV="1">
            <a:off x="1158942" y="15368070"/>
            <a:ext cx="382714" cy="247594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6" name="TextBox 315">
            <a:extLst>
              <a:ext uri="{FF2B5EF4-FFF2-40B4-BE49-F238E27FC236}">
                <a16:creationId xmlns:a16="http://schemas.microsoft.com/office/drawing/2014/main" id="{CD0A5A69-80A0-4C7E-BB0E-1AB19E02C156}"/>
              </a:ext>
            </a:extLst>
          </p:cNvPr>
          <p:cNvSpPr txBox="1"/>
          <p:nvPr/>
        </p:nvSpPr>
        <p:spPr>
          <a:xfrm>
            <a:off x="2346444" y="14072341"/>
            <a:ext cx="7577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900" b="1" dirty="0">
              <a:latin typeface="Century Gothic" panose="020B0502020202020204" pitchFamily="34" charset="0"/>
            </a:endParaRPr>
          </a:p>
        </p:txBody>
      </p:sp>
      <p:cxnSp>
        <p:nvCxnSpPr>
          <p:cNvPr id="321" name="Straight Connector 320">
            <a:extLst>
              <a:ext uri="{FF2B5EF4-FFF2-40B4-BE49-F238E27FC236}">
                <a16:creationId xmlns:a16="http://schemas.microsoft.com/office/drawing/2014/main" id="{857E614A-AEED-4F9C-A1F9-4838DFC9EFEB}"/>
              </a:ext>
            </a:extLst>
          </p:cNvPr>
          <p:cNvCxnSpPr>
            <a:cxnSpLocks/>
          </p:cNvCxnSpPr>
          <p:nvPr/>
        </p:nvCxnSpPr>
        <p:spPr>
          <a:xfrm>
            <a:off x="873538" y="14381676"/>
            <a:ext cx="385335" cy="1144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>
            <a:extLst>
              <a:ext uri="{FF2B5EF4-FFF2-40B4-BE49-F238E27FC236}">
                <a16:creationId xmlns:a16="http://schemas.microsoft.com/office/drawing/2014/main" id="{A668F49A-1950-4D64-8CA9-CA5C2D377A53}"/>
              </a:ext>
            </a:extLst>
          </p:cNvPr>
          <p:cNvCxnSpPr>
            <a:cxnSpLocks/>
            <a:stCxn id="404" idx="2"/>
          </p:cNvCxnSpPr>
          <p:nvPr/>
        </p:nvCxnSpPr>
        <p:spPr>
          <a:xfrm>
            <a:off x="869399" y="13421690"/>
            <a:ext cx="520990" cy="23250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Straight Connector 326">
            <a:extLst>
              <a:ext uri="{FF2B5EF4-FFF2-40B4-BE49-F238E27FC236}">
                <a16:creationId xmlns:a16="http://schemas.microsoft.com/office/drawing/2014/main" id="{2873CD1B-B491-454B-B7D2-FF235E930AD7}"/>
              </a:ext>
            </a:extLst>
          </p:cNvPr>
          <p:cNvCxnSpPr>
            <a:cxnSpLocks/>
          </p:cNvCxnSpPr>
          <p:nvPr/>
        </p:nvCxnSpPr>
        <p:spPr>
          <a:xfrm flipV="1">
            <a:off x="1102310" y="14843686"/>
            <a:ext cx="72092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9" name="TextBox 328">
            <a:extLst>
              <a:ext uri="{FF2B5EF4-FFF2-40B4-BE49-F238E27FC236}">
                <a16:creationId xmlns:a16="http://schemas.microsoft.com/office/drawing/2014/main" id="{99D4B6AB-CD7D-4120-A033-877D642ED728}"/>
              </a:ext>
            </a:extLst>
          </p:cNvPr>
          <p:cNvSpPr txBox="1"/>
          <p:nvPr/>
        </p:nvSpPr>
        <p:spPr>
          <a:xfrm>
            <a:off x="2246747" y="14480687"/>
            <a:ext cx="130629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Simplify and manipulate algebra</a:t>
            </a:r>
          </a:p>
        </p:txBody>
      </p:sp>
      <p:cxnSp>
        <p:nvCxnSpPr>
          <p:cNvPr id="367" name="Straight Connector 366">
            <a:extLst>
              <a:ext uri="{FF2B5EF4-FFF2-40B4-BE49-F238E27FC236}">
                <a16:creationId xmlns:a16="http://schemas.microsoft.com/office/drawing/2014/main" id="{4DF8F62B-C9B1-44DC-A0B9-6549B3CBE607}"/>
              </a:ext>
            </a:extLst>
          </p:cNvPr>
          <p:cNvCxnSpPr>
            <a:cxnSpLocks/>
          </p:cNvCxnSpPr>
          <p:nvPr/>
        </p:nvCxnSpPr>
        <p:spPr>
          <a:xfrm>
            <a:off x="2351018" y="12867133"/>
            <a:ext cx="1262" cy="310529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TextBox 388">
            <a:extLst>
              <a:ext uri="{FF2B5EF4-FFF2-40B4-BE49-F238E27FC236}">
                <a16:creationId xmlns:a16="http://schemas.microsoft.com/office/drawing/2014/main" id="{FC2C199C-1805-4104-A366-8C2622CF248A}"/>
              </a:ext>
            </a:extLst>
          </p:cNvPr>
          <p:cNvSpPr txBox="1"/>
          <p:nvPr/>
        </p:nvSpPr>
        <p:spPr>
          <a:xfrm>
            <a:off x="412382" y="15567305"/>
            <a:ext cx="900819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Properties of 2D shapes</a:t>
            </a:r>
          </a:p>
        </p:txBody>
      </p:sp>
      <p:sp>
        <p:nvSpPr>
          <p:cNvPr id="392" name="Rectangle 391">
            <a:extLst>
              <a:ext uri="{FF2B5EF4-FFF2-40B4-BE49-F238E27FC236}">
                <a16:creationId xmlns:a16="http://schemas.microsoft.com/office/drawing/2014/main" id="{0C230C30-5241-4C3E-853A-952A88CA7C5B}"/>
              </a:ext>
            </a:extLst>
          </p:cNvPr>
          <p:cNvSpPr/>
          <p:nvPr/>
        </p:nvSpPr>
        <p:spPr>
          <a:xfrm>
            <a:off x="2018736" y="15137984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Algebra</a:t>
            </a:r>
          </a:p>
        </p:txBody>
      </p:sp>
      <p:sp>
        <p:nvSpPr>
          <p:cNvPr id="394" name="Rectangle 393">
            <a:extLst>
              <a:ext uri="{FF2B5EF4-FFF2-40B4-BE49-F238E27FC236}">
                <a16:creationId xmlns:a16="http://schemas.microsoft.com/office/drawing/2014/main" id="{7BBC7861-49FB-4D4A-AE6D-06C5BD6A4C9C}"/>
              </a:ext>
            </a:extLst>
          </p:cNvPr>
          <p:cNvSpPr/>
          <p:nvPr/>
        </p:nvSpPr>
        <p:spPr>
          <a:xfrm rot="16200000">
            <a:off x="621450" y="14063164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Data</a:t>
            </a:r>
          </a:p>
        </p:txBody>
      </p:sp>
      <p:cxnSp>
        <p:nvCxnSpPr>
          <p:cNvPr id="395" name="Straight Connector 394">
            <a:extLst>
              <a:ext uri="{FF2B5EF4-FFF2-40B4-BE49-F238E27FC236}">
                <a16:creationId xmlns:a16="http://schemas.microsoft.com/office/drawing/2014/main" id="{2CC98196-EDEA-4883-B10A-A326EBFFD9DB}"/>
              </a:ext>
            </a:extLst>
          </p:cNvPr>
          <p:cNvCxnSpPr>
            <a:cxnSpLocks/>
          </p:cNvCxnSpPr>
          <p:nvPr/>
        </p:nvCxnSpPr>
        <p:spPr>
          <a:xfrm flipV="1">
            <a:off x="2094516" y="15251007"/>
            <a:ext cx="218061" cy="57977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6" name="Rectangle 395">
            <a:extLst>
              <a:ext uri="{FF2B5EF4-FFF2-40B4-BE49-F238E27FC236}">
                <a16:creationId xmlns:a16="http://schemas.microsoft.com/office/drawing/2014/main" id="{6C03CC24-3012-4119-8E7F-B5AEA0DFE141}"/>
              </a:ext>
            </a:extLst>
          </p:cNvPr>
          <p:cNvSpPr/>
          <p:nvPr/>
        </p:nvSpPr>
        <p:spPr>
          <a:xfrm rot="20041295">
            <a:off x="1176769" y="13155071"/>
            <a:ext cx="1688560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Geometry</a:t>
            </a:r>
          </a:p>
        </p:txBody>
      </p:sp>
      <p:cxnSp>
        <p:nvCxnSpPr>
          <p:cNvPr id="398" name="Straight Connector 397">
            <a:extLst>
              <a:ext uri="{FF2B5EF4-FFF2-40B4-BE49-F238E27FC236}">
                <a16:creationId xmlns:a16="http://schemas.microsoft.com/office/drawing/2014/main" id="{530740AA-48E3-42BF-B272-5C76F6C5205B}"/>
              </a:ext>
            </a:extLst>
          </p:cNvPr>
          <p:cNvCxnSpPr>
            <a:cxnSpLocks/>
          </p:cNvCxnSpPr>
          <p:nvPr/>
        </p:nvCxnSpPr>
        <p:spPr>
          <a:xfrm flipH="1">
            <a:off x="2766910" y="15028761"/>
            <a:ext cx="4759" cy="29876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TextBox 400">
            <a:extLst>
              <a:ext uri="{FF2B5EF4-FFF2-40B4-BE49-F238E27FC236}">
                <a16:creationId xmlns:a16="http://schemas.microsoft.com/office/drawing/2014/main" id="{87EE4259-A2EE-4068-893E-25110420051A}"/>
              </a:ext>
            </a:extLst>
          </p:cNvPr>
          <p:cNvSpPr txBox="1"/>
          <p:nvPr/>
        </p:nvSpPr>
        <p:spPr>
          <a:xfrm>
            <a:off x="2056196" y="16117925"/>
            <a:ext cx="11689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Solving equations</a:t>
            </a:r>
          </a:p>
        </p:txBody>
      </p:sp>
      <p:sp>
        <p:nvSpPr>
          <p:cNvPr id="402" name="TextBox 401">
            <a:extLst>
              <a:ext uri="{FF2B5EF4-FFF2-40B4-BE49-F238E27FC236}">
                <a16:creationId xmlns:a16="http://schemas.microsoft.com/office/drawing/2014/main" id="{8A13E9F9-DAC1-4E42-AA8B-EACF10A9A505}"/>
              </a:ext>
            </a:extLst>
          </p:cNvPr>
          <p:cNvSpPr txBox="1"/>
          <p:nvPr/>
        </p:nvSpPr>
        <p:spPr>
          <a:xfrm>
            <a:off x="168601" y="14026245"/>
            <a:ext cx="966619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solidFill>
                  <a:srgbClr val="FF00FF"/>
                </a:solidFill>
                <a:latin typeface="Century Gothic" panose="020B0502020202020204" pitchFamily="34" charset="0"/>
              </a:rPr>
              <a:t>Calculate mean, median, mode and range</a:t>
            </a:r>
          </a:p>
        </p:txBody>
      </p:sp>
      <p:sp>
        <p:nvSpPr>
          <p:cNvPr id="403" name="TextBox 402">
            <a:extLst>
              <a:ext uri="{FF2B5EF4-FFF2-40B4-BE49-F238E27FC236}">
                <a16:creationId xmlns:a16="http://schemas.microsoft.com/office/drawing/2014/main" id="{76E1B983-FAEC-4047-A147-BDF065DD8AF3}"/>
              </a:ext>
            </a:extLst>
          </p:cNvPr>
          <p:cNvSpPr txBox="1"/>
          <p:nvPr/>
        </p:nvSpPr>
        <p:spPr>
          <a:xfrm>
            <a:off x="1910208" y="13853423"/>
            <a:ext cx="138793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Perimeters of 2D shapes including circles</a:t>
            </a:r>
          </a:p>
        </p:txBody>
      </p:sp>
      <p:sp>
        <p:nvSpPr>
          <p:cNvPr id="404" name="TextBox 403">
            <a:extLst>
              <a:ext uri="{FF2B5EF4-FFF2-40B4-BE49-F238E27FC236}">
                <a16:creationId xmlns:a16="http://schemas.microsoft.com/office/drawing/2014/main" id="{F2D395A2-348D-4591-B4A1-BC62F7C96B53}"/>
              </a:ext>
            </a:extLst>
          </p:cNvPr>
          <p:cNvSpPr txBox="1"/>
          <p:nvPr/>
        </p:nvSpPr>
        <p:spPr>
          <a:xfrm>
            <a:off x="175430" y="12844609"/>
            <a:ext cx="138793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Area of triangles, parallelograms and trapezia</a:t>
            </a:r>
          </a:p>
        </p:txBody>
      </p:sp>
      <p:cxnSp>
        <p:nvCxnSpPr>
          <p:cNvPr id="405" name="Straight Connector 404">
            <a:extLst>
              <a:ext uri="{FF2B5EF4-FFF2-40B4-BE49-F238E27FC236}">
                <a16:creationId xmlns:a16="http://schemas.microsoft.com/office/drawing/2014/main" id="{2C11EFAA-CBBD-47EF-8CA8-BF8198B7E288}"/>
              </a:ext>
            </a:extLst>
          </p:cNvPr>
          <p:cNvCxnSpPr>
            <a:cxnSpLocks/>
          </p:cNvCxnSpPr>
          <p:nvPr/>
        </p:nvCxnSpPr>
        <p:spPr>
          <a:xfrm flipH="1" flipV="1">
            <a:off x="2053400" y="13690026"/>
            <a:ext cx="217855" cy="145538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7" name="TextBox 406">
            <a:extLst>
              <a:ext uri="{FF2B5EF4-FFF2-40B4-BE49-F238E27FC236}">
                <a16:creationId xmlns:a16="http://schemas.microsoft.com/office/drawing/2014/main" id="{3EDD1064-2624-4FD5-9A76-D3F74A418550}"/>
              </a:ext>
            </a:extLst>
          </p:cNvPr>
          <p:cNvSpPr txBox="1"/>
          <p:nvPr/>
        </p:nvSpPr>
        <p:spPr>
          <a:xfrm>
            <a:off x="413881" y="12352192"/>
            <a:ext cx="13879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Angles in triangles and polygons</a:t>
            </a:r>
          </a:p>
        </p:txBody>
      </p:sp>
      <p:sp>
        <p:nvSpPr>
          <p:cNvPr id="408" name="TextBox 407">
            <a:extLst>
              <a:ext uri="{FF2B5EF4-FFF2-40B4-BE49-F238E27FC236}">
                <a16:creationId xmlns:a16="http://schemas.microsoft.com/office/drawing/2014/main" id="{458F0F60-1CAE-46B4-A63E-F2AD4C21D0CE}"/>
              </a:ext>
            </a:extLst>
          </p:cNvPr>
          <p:cNvSpPr txBox="1"/>
          <p:nvPr/>
        </p:nvSpPr>
        <p:spPr>
          <a:xfrm>
            <a:off x="1674196" y="12467328"/>
            <a:ext cx="13879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FF9900"/>
                </a:solidFill>
                <a:latin typeface="Century Gothic" panose="020B0502020202020204" pitchFamily="34" charset="0"/>
              </a:rPr>
              <a:t>Coordinates and transformations</a:t>
            </a:r>
          </a:p>
        </p:txBody>
      </p:sp>
      <p:cxnSp>
        <p:nvCxnSpPr>
          <p:cNvPr id="409" name="Straight Connector 408">
            <a:extLst>
              <a:ext uri="{FF2B5EF4-FFF2-40B4-BE49-F238E27FC236}">
                <a16:creationId xmlns:a16="http://schemas.microsoft.com/office/drawing/2014/main" id="{A560934B-BA09-4E35-A4C1-4CD1C36A6D06}"/>
              </a:ext>
            </a:extLst>
          </p:cNvPr>
          <p:cNvCxnSpPr>
            <a:cxnSpLocks/>
          </p:cNvCxnSpPr>
          <p:nvPr/>
        </p:nvCxnSpPr>
        <p:spPr>
          <a:xfrm flipV="1">
            <a:off x="3712095" y="15727862"/>
            <a:ext cx="0" cy="32170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" name="Straight Connector 410">
            <a:extLst>
              <a:ext uri="{FF2B5EF4-FFF2-40B4-BE49-F238E27FC236}">
                <a16:creationId xmlns:a16="http://schemas.microsoft.com/office/drawing/2014/main" id="{CFE505FB-F4EC-4440-A645-FA10C4EC98BD}"/>
              </a:ext>
            </a:extLst>
          </p:cNvPr>
          <p:cNvCxnSpPr>
            <a:cxnSpLocks/>
          </p:cNvCxnSpPr>
          <p:nvPr/>
        </p:nvCxnSpPr>
        <p:spPr>
          <a:xfrm flipV="1">
            <a:off x="3450093" y="15242515"/>
            <a:ext cx="0" cy="63562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Straight Connector 411">
            <a:extLst>
              <a:ext uri="{FF2B5EF4-FFF2-40B4-BE49-F238E27FC236}">
                <a16:creationId xmlns:a16="http://schemas.microsoft.com/office/drawing/2014/main" id="{57B024C5-23C9-426C-8425-3236A7206F9F}"/>
              </a:ext>
            </a:extLst>
          </p:cNvPr>
          <p:cNvCxnSpPr>
            <a:cxnSpLocks/>
          </p:cNvCxnSpPr>
          <p:nvPr/>
        </p:nvCxnSpPr>
        <p:spPr>
          <a:xfrm flipV="1">
            <a:off x="2605711" y="15788565"/>
            <a:ext cx="0" cy="32170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4" name="Rectangle 413">
            <a:extLst>
              <a:ext uri="{FF2B5EF4-FFF2-40B4-BE49-F238E27FC236}">
                <a16:creationId xmlns:a16="http://schemas.microsoft.com/office/drawing/2014/main" id="{D26CF8B0-0B7B-40C1-A942-22D049497B8F}"/>
              </a:ext>
            </a:extLst>
          </p:cNvPr>
          <p:cNvSpPr/>
          <p:nvPr/>
        </p:nvSpPr>
        <p:spPr>
          <a:xfrm rot="2648825">
            <a:off x="959375" y="14869591"/>
            <a:ext cx="1688560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 err="1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Geom</a:t>
            </a:r>
            <a:endParaRPr lang="en-GB" sz="2400" b="1" dirty="0">
              <a:ln w="1270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16" name="Straight Connector 415">
            <a:extLst>
              <a:ext uri="{FF2B5EF4-FFF2-40B4-BE49-F238E27FC236}">
                <a16:creationId xmlns:a16="http://schemas.microsoft.com/office/drawing/2014/main" id="{5CD0865C-8A55-40B9-8B28-1ADA20440CD6}"/>
              </a:ext>
            </a:extLst>
          </p:cNvPr>
          <p:cNvCxnSpPr>
            <a:cxnSpLocks/>
          </p:cNvCxnSpPr>
          <p:nvPr/>
        </p:nvCxnSpPr>
        <p:spPr>
          <a:xfrm flipV="1">
            <a:off x="1070917" y="14033602"/>
            <a:ext cx="72092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9" name="Straight Connector 418">
            <a:extLst>
              <a:ext uri="{FF2B5EF4-FFF2-40B4-BE49-F238E27FC236}">
                <a16:creationId xmlns:a16="http://schemas.microsoft.com/office/drawing/2014/main" id="{38C885EE-26FC-47BF-BF7C-A21B685D1B47}"/>
              </a:ext>
            </a:extLst>
          </p:cNvPr>
          <p:cNvCxnSpPr>
            <a:cxnSpLocks/>
          </p:cNvCxnSpPr>
          <p:nvPr/>
        </p:nvCxnSpPr>
        <p:spPr>
          <a:xfrm>
            <a:off x="1458190" y="12767690"/>
            <a:ext cx="373162" cy="586947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1" name="Straight Connector 420">
            <a:extLst>
              <a:ext uri="{FF2B5EF4-FFF2-40B4-BE49-F238E27FC236}">
                <a16:creationId xmlns:a16="http://schemas.microsoft.com/office/drawing/2014/main" id="{EE2FC8F1-1AA0-44AE-8D94-039C7DE91FBF}"/>
              </a:ext>
            </a:extLst>
          </p:cNvPr>
          <p:cNvCxnSpPr>
            <a:cxnSpLocks/>
            <a:stCxn id="442" idx="0"/>
          </p:cNvCxnSpPr>
          <p:nvPr/>
        </p:nvCxnSpPr>
        <p:spPr>
          <a:xfrm flipH="1" flipV="1">
            <a:off x="6744946" y="15756545"/>
            <a:ext cx="9102" cy="70744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Straight Connector 421">
            <a:extLst>
              <a:ext uri="{FF2B5EF4-FFF2-40B4-BE49-F238E27FC236}">
                <a16:creationId xmlns:a16="http://schemas.microsoft.com/office/drawing/2014/main" id="{3872DBDF-A9AF-4CA2-A2A7-85EF51A6D734}"/>
              </a:ext>
            </a:extLst>
          </p:cNvPr>
          <p:cNvCxnSpPr>
            <a:cxnSpLocks/>
          </p:cNvCxnSpPr>
          <p:nvPr/>
        </p:nvCxnSpPr>
        <p:spPr>
          <a:xfrm>
            <a:off x="6487443" y="15032514"/>
            <a:ext cx="0" cy="314728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3" name="Straight Connector 422">
            <a:extLst>
              <a:ext uri="{FF2B5EF4-FFF2-40B4-BE49-F238E27FC236}">
                <a16:creationId xmlns:a16="http://schemas.microsoft.com/office/drawing/2014/main" id="{885F7F46-080C-4672-8747-5437D46E8616}"/>
              </a:ext>
            </a:extLst>
          </p:cNvPr>
          <p:cNvCxnSpPr>
            <a:cxnSpLocks/>
          </p:cNvCxnSpPr>
          <p:nvPr/>
        </p:nvCxnSpPr>
        <p:spPr>
          <a:xfrm>
            <a:off x="4179457" y="14930179"/>
            <a:ext cx="0" cy="396137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4" name="Rectangle 423">
            <a:extLst>
              <a:ext uri="{FF2B5EF4-FFF2-40B4-BE49-F238E27FC236}">
                <a16:creationId xmlns:a16="http://schemas.microsoft.com/office/drawing/2014/main" id="{01C9E311-76F1-4E1F-A4DF-B2E56456BDF7}"/>
              </a:ext>
            </a:extLst>
          </p:cNvPr>
          <p:cNvSpPr/>
          <p:nvPr/>
        </p:nvSpPr>
        <p:spPr>
          <a:xfrm>
            <a:off x="5947666" y="15130764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Number</a:t>
            </a:r>
          </a:p>
        </p:txBody>
      </p:sp>
      <p:sp>
        <p:nvSpPr>
          <p:cNvPr id="425" name="TextBox 424">
            <a:extLst>
              <a:ext uri="{FF2B5EF4-FFF2-40B4-BE49-F238E27FC236}">
                <a16:creationId xmlns:a16="http://schemas.microsoft.com/office/drawing/2014/main" id="{18372A5F-41C0-4C08-8061-00CE656D7D0A}"/>
              </a:ext>
            </a:extLst>
          </p:cNvPr>
          <p:cNvSpPr txBox="1"/>
          <p:nvPr/>
        </p:nvSpPr>
        <p:spPr>
          <a:xfrm>
            <a:off x="6744946" y="14463254"/>
            <a:ext cx="107696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70C0"/>
                </a:solidFill>
                <a:latin typeface="Century Gothic" panose="020B0502020202020204" pitchFamily="34" charset="0"/>
              </a:rPr>
              <a:t>Place value, decimals and scales</a:t>
            </a:r>
          </a:p>
        </p:txBody>
      </p:sp>
      <p:cxnSp>
        <p:nvCxnSpPr>
          <p:cNvPr id="431" name="Straight Connector 430">
            <a:extLst>
              <a:ext uri="{FF2B5EF4-FFF2-40B4-BE49-F238E27FC236}">
                <a16:creationId xmlns:a16="http://schemas.microsoft.com/office/drawing/2014/main" id="{F2BB8A0E-B514-49AC-BD94-B0854FCAFF39}"/>
              </a:ext>
            </a:extLst>
          </p:cNvPr>
          <p:cNvCxnSpPr>
            <a:cxnSpLocks/>
          </p:cNvCxnSpPr>
          <p:nvPr/>
        </p:nvCxnSpPr>
        <p:spPr>
          <a:xfrm flipH="1">
            <a:off x="7241151" y="14993192"/>
            <a:ext cx="2700" cy="370086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4" name="Straight Connector 433">
            <a:extLst>
              <a:ext uri="{FF2B5EF4-FFF2-40B4-BE49-F238E27FC236}">
                <a16:creationId xmlns:a16="http://schemas.microsoft.com/office/drawing/2014/main" id="{ECA6074E-5C7D-413A-A3D7-3784D314A328}"/>
              </a:ext>
            </a:extLst>
          </p:cNvPr>
          <p:cNvCxnSpPr>
            <a:cxnSpLocks/>
          </p:cNvCxnSpPr>
          <p:nvPr/>
        </p:nvCxnSpPr>
        <p:spPr>
          <a:xfrm flipH="1">
            <a:off x="5798684" y="15066505"/>
            <a:ext cx="546" cy="76334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5" name="TextBox 434">
            <a:extLst>
              <a:ext uri="{FF2B5EF4-FFF2-40B4-BE49-F238E27FC236}">
                <a16:creationId xmlns:a16="http://schemas.microsoft.com/office/drawing/2014/main" id="{A718C0AD-6CD8-4245-816A-71A09FCC46CC}"/>
              </a:ext>
            </a:extLst>
          </p:cNvPr>
          <p:cNvSpPr txBox="1"/>
          <p:nvPr/>
        </p:nvSpPr>
        <p:spPr>
          <a:xfrm>
            <a:off x="4857801" y="14241961"/>
            <a:ext cx="10792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solidFill>
                  <a:srgbClr val="FF00FF"/>
                </a:solidFill>
                <a:latin typeface="Century Gothic" panose="020B0502020202020204" pitchFamily="34" charset="0"/>
              </a:rPr>
              <a:t>Construct and interpret tables and diagrams</a:t>
            </a:r>
          </a:p>
        </p:txBody>
      </p:sp>
      <p:cxnSp>
        <p:nvCxnSpPr>
          <p:cNvPr id="436" name="Straight Connector 435">
            <a:extLst>
              <a:ext uri="{FF2B5EF4-FFF2-40B4-BE49-F238E27FC236}">
                <a16:creationId xmlns:a16="http://schemas.microsoft.com/office/drawing/2014/main" id="{EC82E346-FF62-419F-B83B-B6230FEF5CA7}"/>
              </a:ext>
            </a:extLst>
          </p:cNvPr>
          <p:cNvCxnSpPr>
            <a:cxnSpLocks/>
          </p:cNvCxnSpPr>
          <p:nvPr/>
        </p:nvCxnSpPr>
        <p:spPr>
          <a:xfrm flipV="1">
            <a:off x="7482444" y="15768190"/>
            <a:ext cx="0" cy="310055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7" name="TextBox 436">
            <a:extLst>
              <a:ext uri="{FF2B5EF4-FFF2-40B4-BE49-F238E27FC236}">
                <a16:creationId xmlns:a16="http://schemas.microsoft.com/office/drawing/2014/main" id="{7800B3F6-198C-4799-A480-E5B13148D862}"/>
              </a:ext>
            </a:extLst>
          </p:cNvPr>
          <p:cNvSpPr txBox="1"/>
          <p:nvPr/>
        </p:nvSpPr>
        <p:spPr>
          <a:xfrm>
            <a:off x="6718152" y="16048487"/>
            <a:ext cx="13105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latin typeface="Century Gothic" panose="020B0502020202020204" pitchFamily="34" charset="0"/>
              </a:rPr>
              <a:t>Baseline: </a:t>
            </a:r>
          </a:p>
          <a:p>
            <a:pPr algn="ctr"/>
            <a:r>
              <a:rPr lang="en-GB" sz="1050" b="1" dirty="0">
                <a:latin typeface="Century Gothic" panose="020B0502020202020204" pitchFamily="34" charset="0"/>
              </a:rPr>
              <a:t>Maths Test</a:t>
            </a:r>
          </a:p>
        </p:txBody>
      </p:sp>
      <p:cxnSp>
        <p:nvCxnSpPr>
          <p:cNvPr id="439" name="Straight Connector 438">
            <a:extLst>
              <a:ext uri="{FF2B5EF4-FFF2-40B4-BE49-F238E27FC236}">
                <a16:creationId xmlns:a16="http://schemas.microsoft.com/office/drawing/2014/main" id="{FDC7E3A7-E423-44CE-A591-78183D7F2926}"/>
              </a:ext>
            </a:extLst>
          </p:cNvPr>
          <p:cNvCxnSpPr>
            <a:cxnSpLocks/>
          </p:cNvCxnSpPr>
          <p:nvPr/>
        </p:nvCxnSpPr>
        <p:spPr>
          <a:xfrm flipV="1">
            <a:off x="6147426" y="15764562"/>
            <a:ext cx="0" cy="327508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Straight Connector 439">
            <a:extLst>
              <a:ext uri="{FF2B5EF4-FFF2-40B4-BE49-F238E27FC236}">
                <a16:creationId xmlns:a16="http://schemas.microsoft.com/office/drawing/2014/main" id="{EB2126C8-EE4F-4CCD-9135-CEA068A86759}"/>
              </a:ext>
            </a:extLst>
          </p:cNvPr>
          <p:cNvCxnSpPr>
            <a:cxnSpLocks/>
          </p:cNvCxnSpPr>
          <p:nvPr/>
        </p:nvCxnSpPr>
        <p:spPr>
          <a:xfrm flipV="1">
            <a:off x="4708635" y="15747012"/>
            <a:ext cx="0" cy="32170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2" name="TextBox 441">
            <a:extLst>
              <a:ext uri="{FF2B5EF4-FFF2-40B4-BE49-F238E27FC236}">
                <a16:creationId xmlns:a16="http://schemas.microsoft.com/office/drawing/2014/main" id="{57112E10-E72B-4F6C-A191-49F8B3931414}"/>
              </a:ext>
            </a:extLst>
          </p:cNvPr>
          <p:cNvSpPr txBox="1"/>
          <p:nvPr/>
        </p:nvSpPr>
        <p:spPr>
          <a:xfrm>
            <a:off x="6215568" y="16463985"/>
            <a:ext cx="107696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70C0"/>
                </a:solidFill>
                <a:latin typeface="Century Gothic" panose="020B0502020202020204" pitchFamily="34" charset="0"/>
              </a:rPr>
              <a:t>Factors, multiples and primes</a:t>
            </a:r>
          </a:p>
        </p:txBody>
      </p:sp>
      <p:sp>
        <p:nvSpPr>
          <p:cNvPr id="443" name="TextBox 442">
            <a:extLst>
              <a:ext uri="{FF2B5EF4-FFF2-40B4-BE49-F238E27FC236}">
                <a16:creationId xmlns:a16="http://schemas.microsoft.com/office/drawing/2014/main" id="{BEA6981A-56DB-4ACF-AF06-FF176AE33810}"/>
              </a:ext>
            </a:extLst>
          </p:cNvPr>
          <p:cNvSpPr txBox="1"/>
          <p:nvPr/>
        </p:nvSpPr>
        <p:spPr>
          <a:xfrm>
            <a:off x="6034995" y="14634671"/>
            <a:ext cx="80791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70C0"/>
                </a:solidFill>
                <a:latin typeface="Century Gothic" panose="020B0502020202020204" pitchFamily="34" charset="0"/>
              </a:rPr>
              <a:t>HCF and LCM</a:t>
            </a:r>
          </a:p>
        </p:txBody>
      </p:sp>
      <p:sp>
        <p:nvSpPr>
          <p:cNvPr id="444" name="TextBox 443">
            <a:extLst>
              <a:ext uri="{FF2B5EF4-FFF2-40B4-BE49-F238E27FC236}">
                <a16:creationId xmlns:a16="http://schemas.microsoft.com/office/drawing/2014/main" id="{4ACBA7D5-604A-4267-A090-B6FF456CA300}"/>
              </a:ext>
            </a:extLst>
          </p:cNvPr>
          <p:cNvSpPr txBox="1"/>
          <p:nvPr/>
        </p:nvSpPr>
        <p:spPr>
          <a:xfrm>
            <a:off x="4017485" y="16042346"/>
            <a:ext cx="12638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70C0"/>
                </a:solidFill>
                <a:latin typeface="Century Gothic" panose="020B0502020202020204" pitchFamily="34" charset="0"/>
              </a:rPr>
              <a:t>Four operations with integers, fractions and decimals</a:t>
            </a:r>
          </a:p>
        </p:txBody>
      </p:sp>
      <p:sp>
        <p:nvSpPr>
          <p:cNvPr id="445" name="TextBox 444">
            <a:extLst>
              <a:ext uri="{FF2B5EF4-FFF2-40B4-BE49-F238E27FC236}">
                <a16:creationId xmlns:a16="http://schemas.microsoft.com/office/drawing/2014/main" id="{1D980455-36C4-4643-9826-158C241C7993}"/>
              </a:ext>
            </a:extLst>
          </p:cNvPr>
          <p:cNvSpPr txBox="1"/>
          <p:nvPr/>
        </p:nvSpPr>
        <p:spPr>
          <a:xfrm>
            <a:off x="3417671" y="14389369"/>
            <a:ext cx="159670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70C0"/>
                </a:solidFill>
                <a:latin typeface="Century Gothic" panose="020B0502020202020204" pitchFamily="34" charset="0"/>
              </a:rPr>
              <a:t>Comparing integers, decimals and fractions</a:t>
            </a:r>
          </a:p>
        </p:txBody>
      </p:sp>
      <p:sp>
        <p:nvSpPr>
          <p:cNvPr id="446" name="TextBox 445">
            <a:extLst>
              <a:ext uri="{FF2B5EF4-FFF2-40B4-BE49-F238E27FC236}">
                <a16:creationId xmlns:a16="http://schemas.microsoft.com/office/drawing/2014/main" id="{FE30F5AB-5E67-4B92-8C1A-B07C78C3F59D}"/>
              </a:ext>
            </a:extLst>
          </p:cNvPr>
          <p:cNvSpPr txBox="1"/>
          <p:nvPr/>
        </p:nvSpPr>
        <p:spPr>
          <a:xfrm>
            <a:off x="3216604" y="16085970"/>
            <a:ext cx="95632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70C0"/>
                </a:solidFill>
                <a:latin typeface="Century Gothic" panose="020B0502020202020204" pitchFamily="34" charset="0"/>
              </a:rPr>
              <a:t>Order of operations</a:t>
            </a:r>
          </a:p>
        </p:txBody>
      </p:sp>
      <p:cxnSp>
        <p:nvCxnSpPr>
          <p:cNvPr id="447" name="Straight Connector 446">
            <a:extLst>
              <a:ext uri="{FF2B5EF4-FFF2-40B4-BE49-F238E27FC236}">
                <a16:creationId xmlns:a16="http://schemas.microsoft.com/office/drawing/2014/main" id="{B85DF7B3-4142-4AF9-A8D7-DE34778721A8}"/>
              </a:ext>
            </a:extLst>
          </p:cNvPr>
          <p:cNvCxnSpPr>
            <a:cxnSpLocks/>
          </p:cNvCxnSpPr>
          <p:nvPr/>
        </p:nvCxnSpPr>
        <p:spPr>
          <a:xfrm flipV="1">
            <a:off x="3712095" y="15727862"/>
            <a:ext cx="0" cy="32170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" name="Straight Connector 465">
            <a:extLst>
              <a:ext uri="{FF2B5EF4-FFF2-40B4-BE49-F238E27FC236}">
                <a16:creationId xmlns:a16="http://schemas.microsoft.com/office/drawing/2014/main" id="{E61E6E94-8408-4B0F-A8CF-F3EA107CE587}"/>
              </a:ext>
            </a:extLst>
          </p:cNvPr>
          <p:cNvCxnSpPr>
            <a:cxnSpLocks/>
          </p:cNvCxnSpPr>
          <p:nvPr/>
        </p:nvCxnSpPr>
        <p:spPr>
          <a:xfrm flipH="1">
            <a:off x="4921246" y="15137452"/>
            <a:ext cx="546" cy="76334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7" name="Rectangle 466">
            <a:extLst>
              <a:ext uri="{FF2B5EF4-FFF2-40B4-BE49-F238E27FC236}">
                <a16:creationId xmlns:a16="http://schemas.microsoft.com/office/drawing/2014/main" id="{7763CCD0-9AD0-4EF1-B284-81FDB6F3B588}"/>
              </a:ext>
            </a:extLst>
          </p:cNvPr>
          <p:cNvSpPr/>
          <p:nvPr/>
        </p:nvSpPr>
        <p:spPr>
          <a:xfrm>
            <a:off x="4571487" y="15133278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Data</a:t>
            </a:r>
          </a:p>
        </p:txBody>
      </p:sp>
      <p:sp>
        <p:nvSpPr>
          <p:cNvPr id="468" name="Rectangle 467">
            <a:extLst>
              <a:ext uri="{FF2B5EF4-FFF2-40B4-BE49-F238E27FC236}">
                <a16:creationId xmlns:a16="http://schemas.microsoft.com/office/drawing/2014/main" id="{CA542F3C-3EFA-4B16-8EA5-FB6B719FE750}"/>
              </a:ext>
            </a:extLst>
          </p:cNvPr>
          <p:cNvSpPr/>
          <p:nvPr/>
        </p:nvSpPr>
        <p:spPr>
          <a:xfrm>
            <a:off x="3346156" y="15130764"/>
            <a:ext cx="1600831" cy="7640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n w="1270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Number</a:t>
            </a:r>
          </a:p>
        </p:txBody>
      </p:sp>
      <p:sp>
        <p:nvSpPr>
          <p:cNvPr id="469" name="TextBox 468">
            <a:extLst>
              <a:ext uri="{FF2B5EF4-FFF2-40B4-BE49-F238E27FC236}">
                <a16:creationId xmlns:a16="http://schemas.microsoft.com/office/drawing/2014/main" id="{E67339AA-9851-4CE8-B73E-BEE0A0B14951}"/>
              </a:ext>
            </a:extLst>
          </p:cNvPr>
          <p:cNvSpPr txBox="1"/>
          <p:nvPr/>
        </p:nvSpPr>
        <p:spPr>
          <a:xfrm>
            <a:off x="5342729" y="16070126"/>
            <a:ext cx="159670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70C0"/>
                </a:solidFill>
                <a:latin typeface="Century Gothic" panose="020B0502020202020204" pitchFamily="34" charset="0"/>
              </a:rPr>
              <a:t>Understanding Fractions</a:t>
            </a:r>
          </a:p>
        </p:txBody>
      </p:sp>
      <p:cxnSp>
        <p:nvCxnSpPr>
          <p:cNvPr id="470" name="Straight Connector 469">
            <a:extLst>
              <a:ext uri="{FF2B5EF4-FFF2-40B4-BE49-F238E27FC236}">
                <a16:creationId xmlns:a16="http://schemas.microsoft.com/office/drawing/2014/main" id="{CC7348D4-A7BC-4B05-98AF-16581C048581}"/>
              </a:ext>
            </a:extLst>
          </p:cNvPr>
          <p:cNvCxnSpPr>
            <a:cxnSpLocks/>
          </p:cNvCxnSpPr>
          <p:nvPr/>
        </p:nvCxnSpPr>
        <p:spPr>
          <a:xfrm flipV="1">
            <a:off x="3450093" y="15242515"/>
            <a:ext cx="0" cy="63562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1" name="Straight Connector 470">
            <a:extLst>
              <a:ext uri="{FF2B5EF4-FFF2-40B4-BE49-F238E27FC236}">
                <a16:creationId xmlns:a16="http://schemas.microsoft.com/office/drawing/2014/main" id="{28BE05F5-DE1F-4F05-AA95-B7E008F77C1C}"/>
              </a:ext>
            </a:extLst>
          </p:cNvPr>
          <p:cNvCxnSpPr>
            <a:cxnSpLocks/>
          </p:cNvCxnSpPr>
          <p:nvPr/>
        </p:nvCxnSpPr>
        <p:spPr>
          <a:xfrm>
            <a:off x="5342729" y="14924131"/>
            <a:ext cx="0" cy="396137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2" name="TextBox 471">
            <a:extLst>
              <a:ext uri="{FF2B5EF4-FFF2-40B4-BE49-F238E27FC236}">
                <a16:creationId xmlns:a16="http://schemas.microsoft.com/office/drawing/2014/main" id="{9371EB3B-3186-4FE1-99D7-AA32432AD3A4}"/>
              </a:ext>
            </a:extLst>
          </p:cNvPr>
          <p:cNvSpPr txBox="1"/>
          <p:nvPr/>
        </p:nvSpPr>
        <p:spPr>
          <a:xfrm>
            <a:off x="2158040" y="11726001"/>
            <a:ext cx="11689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B050"/>
                </a:solidFill>
                <a:latin typeface="Century Gothic" panose="020B0502020202020204" pitchFamily="34" charset="0"/>
              </a:rPr>
              <a:t>Equation of a straight line</a:t>
            </a:r>
          </a:p>
        </p:txBody>
      </p:sp>
      <p:cxnSp>
        <p:nvCxnSpPr>
          <p:cNvPr id="474" name="Straight Connector 473">
            <a:extLst>
              <a:ext uri="{FF2B5EF4-FFF2-40B4-BE49-F238E27FC236}">
                <a16:creationId xmlns:a16="http://schemas.microsoft.com/office/drawing/2014/main" id="{67B16EFF-702C-4251-82C5-1105B1AE1F77}"/>
              </a:ext>
            </a:extLst>
          </p:cNvPr>
          <p:cNvCxnSpPr>
            <a:cxnSpLocks/>
          </p:cNvCxnSpPr>
          <p:nvPr/>
        </p:nvCxnSpPr>
        <p:spPr>
          <a:xfrm flipV="1">
            <a:off x="2733355" y="11448529"/>
            <a:ext cx="0" cy="321700"/>
          </a:xfrm>
          <a:prstGeom prst="line">
            <a:avLst/>
          </a:prstGeom>
          <a:ln w="19050">
            <a:solidFill>
              <a:srgbClr val="87022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6261600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C57269104DF1488849ED08FC391582" ma:contentTypeVersion="18" ma:contentTypeDescription="Create a new document." ma:contentTypeScope="" ma:versionID="d61632e5db87527453bed953ccca63b2">
  <xsd:schema xmlns:xsd="http://www.w3.org/2001/XMLSchema" xmlns:xs="http://www.w3.org/2001/XMLSchema" xmlns:p="http://schemas.microsoft.com/office/2006/metadata/properties" xmlns:ns2="342c1f56-e1ed-4660-be25-582f1f244906" xmlns:ns3="f9d93a9e-e539-478e-bc97-2fd3ecbac0f0" targetNamespace="http://schemas.microsoft.com/office/2006/metadata/properties" ma:root="true" ma:fieldsID="12493bababfb7ad318251b0d2fca8237" ns2:_="" ns3:_="">
    <xsd:import namespace="342c1f56-e1ed-4660-be25-582f1f244906"/>
    <xsd:import namespace="f9d93a9e-e539-478e-bc97-2fd3ecbac0f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2:TaxCatchAll" minOccurs="0"/>
                <xsd:element ref="ns3:MediaServiceOCR" minOccurs="0"/>
                <xsd:element ref="ns3:MediaServiceLocation" minOccurs="0"/>
                <xsd:element ref="ns3:MediaServiceBillingMetadata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2c1f56-e1ed-4660-be25-582f1f24490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9" nillable="true" ma:displayName="Taxonomy Catch All Column" ma:hidden="true" ma:list="{9141e0bc-9ea2-4172-af5f-2ada83f980de}" ma:internalName="TaxCatchAll" ma:showField="CatchAllData" ma:web="342c1f56-e1ed-4660-be25-582f1f2449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d93a9e-e539-478e-bc97-2fd3ecbac0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f097f734-6599-435f-ad61-b5a8a5b543b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42c1f56-e1ed-4660-be25-582f1f244906" xsi:nil="true"/>
    <_dlc_DocId xmlns="342c1f56-e1ed-4660-be25-582f1f244906">4Z3CVPQXJNFS-1633485545-4510580</_dlc_DocId>
    <_dlc_DocIdUrl xmlns="342c1f56-e1ed-4660-be25-582f1f244906">
      <Url>https://schoolpartnershiptrustorg.sharepoint.com/sites/DELTA-Common/_layouts/15/DocIdRedir.aspx?ID=4Z3CVPQXJNFS-1633485545-4510580</Url>
      <Description>4Z3CVPQXJNFS-1633485545-4510580</Description>
    </_dlc_DocIdUrl>
    <lcf76f155ced4ddcb4097134ff3c332f xmlns="f9d93a9e-e539-478e-bc97-2fd3ecbac0f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4B7EF84-DD48-4032-B74E-8443F3791BE2}"/>
</file>

<file path=customXml/itemProps2.xml><?xml version="1.0" encoding="utf-8"?>
<ds:datastoreItem xmlns:ds="http://schemas.openxmlformats.org/officeDocument/2006/customXml" ds:itemID="{9B775777-E528-4064-8FCB-09B2D0DAFB9D}"/>
</file>

<file path=customXml/itemProps3.xml><?xml version="1.0" encoding="utf-8"?>
<ds:datastoreItem xmlns:ds="http://schemas.openxmlformats.org/officeDocument/2006/customXml" ds:itemID="{63459B3A-ECAB-44F8-ADB9-203571CE57EE}"/>
</file>

<file path=customXml/itemProps4.xml><?xml version="1.0" encoding="utf-8"?>
<ds:datastoreItem xmlns:ds="http://schemas.openxmlformats.org/officeDocument/2006/customXml" ds:itemID="{592CA594-DD1A-45A8-A8BB-CA44D78FD21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</TotalTime>
  <Words>339</Words>
  <Application>Microsoft Office PowerPoint</Application>
  <PresentationFormat>Custom</PresentationFormat>
  <Paragraphs>145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Marina Summerton</cp:lastModifiedBy>
  <cp:revision>422</cp:revision>
  <cp:lastPrinted>2024-05-14T06:16:53Z</cp:lastPrinted>
  <dcterms:created xsi:type="dcterms:W3CDTF">2018-02-08T08:28:53Z</dcterms:created>
  <dcterms:modified xsi:type="dcterms:W3CDTF">2024-05-14T07:04:40Z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0x010100AFC57269104DF1488849ED08FC391582</vt:lpwstr>
  </property>
  <property fmtid="{D5CDD505-2E9C-101B-9397-08002B2CF9AE}" pid="3" name="Order">
    <vt:r8>18200</vt:r8>
  </property>
  <property fmtid="{D5CDD505-2E9C-101B-9397-08002B2CF9AE}" pid="4" name="_dlc_DocIdItemGuid">
    <vt:lpwstr>831d76bc-116e-54e3-b960-3b2c05a6116b</vt:lpwstr>
  </property>
</Properties>
</file>